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2" r:id="rId1"/>
    <p:sldMasterId id="2147483673" r:id="rId2"/>
  </p:sldMasterIdLst>
  <p:notesMasterIdLst>
    <p:notesMasterId r:id="rId6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Lst>
  <p:sldSz cx="12188825" cy="6858000"/>
  <p:notesSz cx="6858000" cy="9144000"/>
  <p:embeddedFontLst>
    <p:embeddedFont>
      <p:font typeface="Antic" panose="020B0604020202020204" charset="0"/>
      <p:regular r:id="rId67"/>
    </p:embeddedFont>
    <p:embeddedFont>
      <p:font typeface="Lexend" panose="020B0604020202020204" charset="-18"/>
      <p:regular r:id="rId68"/>
      <p:bold r:id="rId69"/>
    </p:embeddedFont>
    <p:embeddedFont>
      <p:font typeface="Lexend Medium" panose="020B0604020202020204" charset="-18"/>
      <p:regular r:id="rId70"/>
      <p:bold r:id="rId71"/>
    </p:embeddedFont>
    <p:embeddedFont>
      <p:font typeface="Rubik" panose="020B0604020202020204" charset="-79"/>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3839">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802738-A878-423A-A32A-1463124BA91D}">
  <a:tblStyle styleId="{35802738-A878-423A-A32A-1463124BA91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12F21919-63AC-469B-8194-FA7E2EE8535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72" y="202"/>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font" Target="fonts/font2.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74" Type="http://schemas.openxmlformats.org/officeDocument/2006/relationships/font" Target="fonts/font8.fntdata"/><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3.fntdata"/><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4.fntdata"/><Relationship Id="rId75"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7.fntdata"/><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font" Target="fonts/font5.fntdata"/><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2063"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811912d186_0_150:notes"/>
          <p:cNvSpPr>
            <a:spLocks noGrp="1" noRot="1" noChangeAspect="1"/>
          </p:cNvSpPr>
          <p:nvPr>
            <p:ph type="sldImg" idx="2"/>
          </p:nvPr>
        </p:nvSpPr>
        <p:spPr>
          <a:xfrm>
            <a:off x="382063"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811912d186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ea865c738d_0_6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2ea865c738d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ea865c738d_0_73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ea865c738d_0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ea865c738d_0_8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2ea865c738d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ea865c738d_0_74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ea865c738d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ea865c738d_0_75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g2ea865c738d_0_7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edccdc76ba_0_6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edccdc76b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1bab35e87e_2_77: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21bab35e87e_2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9cd6c0f112_0_5: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g29cd6c0f11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9cc8203750_0_44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g29cc8203750_0_4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de5e3e1595_0_1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2de5e3e1595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5f436e58cb_0_99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25f436e58cb_0_9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de5e3e1595_0_2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2de5e3e1595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9cd6c0f112_0_15: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g29cd6c0f11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de5e3e1595_0_3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g2de5e3e1595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de5e3e1595_0_3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g2de5e3e1595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de5e3e1595_0_4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g2de5e3e1595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de5e3e1595_0_64: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g2de5e3e1595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de5e3e1595_0_6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2de5e3e1595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de5e3e1595_0_16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g2de5e3e1595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de5e3e1595_0_17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g2de5e3e1595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de5e3e1595_0_54: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g2de5e3e1595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de5e3e1595_0_6: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2de5e3e1595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de5e3e1595_0_17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g2de5e3e1595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de5e3e1595_0_18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g2de5e3e1595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de5e3e1595_0_1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g2de5e3e1595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9cd6c0f112_0_6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g29cd6c0f11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1bab35e87e_2_85: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g21bab35e87e_2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9cd6c0f112_0_9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1" name="Google Shape;481;g29cd6c0f112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9cffd63e49_0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g29cffd63e4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de5e3e1595_0_15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g2de5e3e1595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de5e3e1595_0_14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Google Shape;502;g2de5e3e1595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29cffd63e49_0_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g29cffd63e4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a865c738d_0_4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ea865c738d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21bab35e87e_2_93: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g21bab35e87e_2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9cffd63e49_0_1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5" name="Google Shape;525;g29cffd63e49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ece60ca9cb_0_82: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2ece60ca9cb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de5e3e1595_0_104: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2" name="Google Shape;542;g2de5e3e1595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de5e3e1595_0_11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g2de5e3e1595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de5e3e1595_0_12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6" name="Google Shape;556;g2de5e3e1595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de5e3e1595_0_11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3" name="Google Shape;563;g2de5e3e1595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9cffd63e49_0_4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Google Shape;571;g29cffd63e49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2de5e3e1595_0_13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8" name="Google Shape;578;g2de5e3e1595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29cffd63e49_0_5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5" name="Google Shape;585;g29cffd63e49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1bc5085021_1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21bc5085021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2de5e3e1595_0_140: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2" name="Google Shape;592;g2de5e3e1595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1bab35e87e_2_10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g21bab35e87e_2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2de5e3e1595_0_8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8" name="Google Shape;608;g2de5e3e1595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de5e3e1595_0_9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5" name="Google Shape;615;g2de5e3e1595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de5e3e1595_0_9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2" name="Google Shape;622;g2de5e3e1595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de5e3e1595_0_8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g2de5e3e1595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de5e3e1595_0_7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6" name="Google Shape;636;g2de5e3e1595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21bc5085021_1_86: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3" name="Google Shape;643;g21bc5085021_1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9cffd63e49_0_80: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2" name="Google Shape;652;g29cffd63e49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de5e3e1595_0_220: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0" name="Google Shape;660;g2de5e3e1595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1bab35e87e_2_0: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21bab35e87e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21bda6afe4d_0_94: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8" name="Google Shape;668;g21bda6afe4d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811912d186_0_8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7" name="Google Shape;677;g2811912d186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2de5e3e1595_0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5" name="Google Shape;685;g2de5e3e159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2ed47fb5e92_0_8:notes"/>
          <p:cNvSpPr>
            <a:spLocks noGrp="1" noRot="1" noChangeAspect="1"/>
          </p:cNvSpPr>
          <p:nvPr>
            <p:ph type="sldImg" idx="2"/>
          </p:nvPr>
        </p:nvSpPr>
        <p:spPr>
          <a:xfrm>
            <a:off x="382063"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3" name="Google Shape;693;g2ed47fb5e92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9cd6c0f112_0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29cd6c0f11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1bda6afe4d_0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1bda6afe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ea865c738d_0_17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ea865c738d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507" y="992767"/>
            <a:ext cx="11358000" cy="2736900"/>
          </a:xfrm>
          <a:prstGeom prst="rect">
            <a:avLst/>
          </a:prstGeom>
          <a:noFill/>
          <a:ln>
            <a:noFill/>
          </a:ln>
        </p:spPr>
        <p:txBody>
          <a:bodyPr spcFirstLastPara="1" wrap="square" lIns="121875" tIns="121875" rIns="121875" bIns="121875" anchor="b" anchorCtr="0">
            <a:noAutofit/>
          </a:bodyPr>
          <a:lstStyle>
            <a:lvl1pPr lvl="0" algn="ctr">
              <a:spcBef>
                <a:spcPts val="0"/>
              </a:spcBef>
              <a:spcAft>
                <a:spcPts val="0"/>
              </a:spcAft>
              <a:buSzPts val="6900"/>
              <a:buChar char="●"/>
              <a:defRPr sz="6900"/>
            </a:lvl1pPr>
            <a:lvl2pPr lvl="1" algn="ctr">
              <a:spcBef>
                <a:spcPts val="0"/>
              </a:spcBef>
              <a:spcAft>
                <a:spcPts val="0"/>
              </a:spcAft>
              <a:buSzPts val="6900"/>
              <a:buChar char="○"/>
              <a:defRPr sz="6900"/>
            </a:lvl2pPr>
            <a:lvl3pPr lvl="2" algn="ctr">
              <a:spcBef>
                <a:spcPts val="0"/>
              </a:spcBef>
              <a:spcAft>
                <a:spcPts val="0"/>
              </a:spcAft>
              <a:buSzPts val="6900"/>
              <a:buChar char="■"/>
              <a:defRPr sz="6900"/>
            </a:lvl3pPr>
            <a:lvl4pPr lvl="3" algn="ctr">
              <a:spcBef>
                <a:spcPts val="0"/>
              </a:spcBef>
              <a:spcAft>
                <a:spcPts val="0"/>
              </a:spcAft>
              <a:buSzPts val="6900"/>
              <a:buChar char="●"/>
              <a:defRPr sz="6900"/>
            </a:lvl4pPr>
            <a:lvl5pPr lvl="4" algn="ctr">
              <a:spcBef>
                <a:spcPts val="0"/>
              </a:spcBef>
              <a:spcAft>
                <a:spcPts val="0"/>
              </a:spcAft>
              <a:buSzPts val="6900"/>
              <a:buChar char="○"/>
              <a:defRPr sz="6900"/>
            </a:lvl5pPr>
            <a:lvl6pPr lvl="5" algn="ctr">
              <a:spcBef>
                <a:spcPts val="0"/>
              </a:spcBef>
              <a:spcAft>
                <a:spcPts val="0"/>
              </a:spcAft>
              <a:buSzPts val="6900"/>
              <a:buChar char="■"/>
              <a:defRPr sz="6900"/>
            </a:lvl6pPr>
            <a:lvl7pPr lvl="6" algn="ctr">
              <a:spcBef>
                <a:spcPts val="0"/>
              </a:spcBef>
              <a:spcAft>
                <a:spcPts val="0"/>
              </a:spcAft>
              <a:buSzPts val="6900"/>
              <a:buChar char="●"/>
              <a:defRPr sz="6900"/>
            </a:lvl7pPr>
            <a:lvl8pPr lvl="7" algn="ctr">
              <a:spcBef>
                <a:spcPts val="0"/>
              </a:spcBef>
              <a:spcAft>
                <a:spcPts val="0"/>
              </a:spcAft>
              <a:buSzPts val="6900"/>
              <a:buChar char="○"/>
              <a:defRPr sz="6900"/>
            </a:lvl8pPr>
            <a:lvl9pPr lvl="8" algn="ctr">
              <a:spcBef>
                <a:spcPts val="0"/>
              </a:spcBef>
              <a:spcAft>
                <a:spcPts val="0"/>
              </a:spcAft>
              <a:buSzPts val="6900"/>
              <a:buChar char="■"/>
              <a:defRPr sz="6900"/>
            </a:lvl9pPr>
          </a:lstStyle>
          <a:p>
            <a:endParaRPr/>
          </a:p>
        </p:txBody>
      </p:sp>
      <p:sp>
        <p:nvSpPr>
          <p:cNvPr id="15" name="Google Shape;15;p2"/>
          <p:cNvSpPr txBox="1">
            <a:spLocks noGrp="1"/>
          </p:cNvSpPr>
          <p:nvPr>
            <p:ph type="subTitle" idx="1"/>
          </p:nvPr>
        </p:nvSpPr>
        <p:spPr>
          <a:xfrm>
            <a:off x="415496" y="3778833"/>
            <a:ext cx="11358000" cy="1056900"/>
          </a:xfrm>
          <a:prstGeom prst="rect">
            <a:avLst/>
          </a:prstGeom>
          <a:noFill/>
          <a:ln>
            <a:noFill/>
          </a:ln>
        </p:spPr>
        <p:txBody>
          <a:bodyPr spcFirstLastPara="1" wrap="square" lIns="121875" tIns="121875" rIns="121875" bIns="121875" anchor="ctr"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p2"/>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496" y="1474833"/>
            <a:ext cx="11358000" cy="2618100"/>
          </a:xfrm>
          <a:prstGeom prst="rect">
            <a:avLst/>
          </a:prstGeom>
          <a:noFill/>
          <a:ln>
            <a:noFill/>
          </a:ln>
        </p:spPr>
        <p:txBody>
          <a:bodyPr spcFirstLastPara="1" wrap="square" lIns="121875" tIns="121875" rIns="121875" bIns="121875" anchor="b" anchorCtr="0">
            <a:noAutofit/>
          </a:bodyPr>
          <a:lstStyle>
            <a:lvl1pPr lvl="0" algn="ctr">
              <a:spcBef>
                <a:spcPts val="0"/>
              </a:spcBef>
              <a:spcAft>
                <a:spcPts val="0"/>
              </a:spcAft>
              <a:buSzPts val="16000"/>
              <a:buChar char="●"/>
              <a:defRPr sz="16000"/>
            </a:lvl1pPr>
            <a:lvl2pPr lvl="1" algn="ctr">
              <a:spcBef>
                <a:spcPts val="0"/>
              </a:spcBef>
              <a:spcAft>
                <a:spcPts val="0"/>
              </a:spcAft>
              <a:buSzPts val="16000"/>
              <a:buChar char="○"/>
              <a:defRPr sz="16000"/>
            </a:lvl2pPr>
            <a:lvl3pPr lvl="2" algn="ctr">
              <a:spcBef>
                <a:spcPts val="0"/>
              </a:spcBef>
              <a:spcAft>
                <a:spcPts val="0"/>
              </a:spcAft>
              <a:buSzPts val="16000"/>
              <a:buChar char="■"/>
              <a:defRPr sz="16000"/>
            </a:lvl3pPr>
            <a:lvl4pPr lvl="3" algn="ctr">
              <a:spcBef>
                <a:spcPts val="0"/>
              </a:spcBef>
              <a:spcAft>
                <a:spcPts val="0"/>
              </a:spcAft>
              <a:buSzPts val="16000"/>
              <a:buChar char="●"/>
              <a:defRPr sz="16000"/>
            </a:lvl4pPr>
            <a:lvl5pPr lvl="4" algn="ctr">
              <a:spcBef>
                <a:spcPts val="0"/>
              </a:spcBef>
              <a:spcAft>
                <a:spcPts val="0"/>
              </a:spcAft>
              <a:buSzPts val="16000"/>
              <a:buChar char="○"/>
              <a:defRPr sz="16000"/>
            </a:lvl5pPr>
            <a:lvl6pPr lvl="5" algn="ctr">
              <a:spcBef>
                <a:spcPts val="0"/>
              </a:spcBef>
              <a:spcAft>
                <a:spcPts val="0"/>
              </a:spcAft>
              <a:buSzPts val="16000"/>
              <a:buChar char="■"/>
              <a:defRPr sz="16000"/>
            </a:lvl6pPr>
            <a:lvl7pPr lvl="6" algn="ctr">
              <a:spcBef>
                <a:spcPts val="0"/>
              </a:spcBef>
              <a:spcAft>
                <a:spcPts val="0"/>
              </a:spcAft>
              <a:buSzPts val="16000"/>
              <a:buChar char="●"/>
              <a:defRPr sz="16000"/>
            </a:lvl7pPr>
            <a:lvl8pPr lvl="7" algn="ctr">
              <a:spcBef>
                <a:spcPts val="0"/>
              </a:spcBef>
              <a:spcAft>
                <a:spcPts val="0"/>
              </a:spcAft>
              <a:buSzPts val="16000"/>
              <a:buChar char="○"/>
              <a:defRPr sz="16000"/>
            </a:lvl8pPr>
            <a:lvl9pPr lvl="8" algn="ctr">
              <a:spcBef>
                <a:spcPts val="0"/>
              </a:spcBef>
              <a:spcAft>
                <a:spcPts val="0"/>
              </a:spcAft>
              <a:buSzPts val="16000"/>
              <a:buChar char="■"/>
              <a:defRPr sz="16000"/>
            </a:lvl9pPr>
          </a:lstStyle>
          <a:p>
            <a:r>
              <a:t>xx%</a:t>
            </a:r>
          </a:p>
        </p:txBody>
      </p:sp>
      <p:sp>
        <p:nvSpPr>
          <p:cNvPr id="50" name="Google Shape;50;p11"/>
          <p:cNvSpPr txBox="1">
            <a:spLocks noGrp="1"/>
          </p:cNvSpPr>
          <p:nvPr>
            <p:ph type="body" idx="1"/>
          </p:nvPr>
        </p:nvSpPr>
        <p:spPr>
          <a:xfrm>
            <a:off x="415496" y="4202967"/>
            <a:ext cx="11358000" cy="1734300"/>
          </a:xfrm>
          <a:prstGeom prst="rect">
            <a:avLst/>
          </a:prstGeom>
          <a:noFill/>
          <a:ln>
            <a:noFill/>
          </a:ln>
        </p:spPr>
        <p:txBody>
          <a:bodyPr spcFirstLastPara="1" wrap="square" lIns="121875" tIns="121875" rIns="121875" bIns="121875" anchor="ctr" anchorCtr="0">
            <a:noAutofit/>
          </a:bodyPr>
          <a:lstStyle>
            <a:lvl1pPr marL="457200" lvl="0" indent="-349250" algn="ctr">
              <a:spcBef>
                <a:spcPts val="0"/>
              </a:spcBef>
              <a:spcAft>
                <a:spcPts val="0"/>
              </a:spcAft>
              <a:buSzPts val="1900"/>
              <a:buChar char="●"/>
              <a:defRPr sz="1900"/>
            </a:lvl1pPr>
            <a:lvl2pPr marL="914400" lvl="1" indent="-349250" algn="ctr">
              <a:spcBef>
                <a:spcPts val="0"/>
              </a:spcBef>
              <a:spcAft>
                <a:spcPts val="0"/>
              </a:spcAft>
              <a:buSzPts val="1900"/>
              <a:buChar char="○"/>
              <a:defRPr sz="1900"/>
            </a:lvl2pPr>
            <a:lvl3pPr marL="1371600" lvl="2" indent="-349250" algn="ctr">
              <a:spcBef>
                <a:spcPts val="0"/>
              </a:spcBef>
              <a:spcAft>
                <a:spcPts val="0"/>
              </a:spcAft>
              <a:buSzPts val="1900"/>
              <a:buChar char="■"/>
              <a:defRPr sz="1900"/>
            </a:lvl3pPr>
            <a:lvl4pPr marL="1828800" lvl="3" indent="-349250" algn="ctr">
              <a:spcBef>
                <a:spcPts val="0"/>
              </a:spcBef>
              <a:spcAft>
                <a:spcPts val="0"/>
              </a:spcAft>
              <a:buSzPts val="1900"/>
              <a:buChar char="●"/>
              <a:defRPr sz="1900"/>
            </a:lvl4pPr>
            <a:lvl5pPr marL="2286000" lvl="4" indent="-349250" algn="ctr">
              <a:spcBef>
                <a:spcPts val="0"/>
              </a:spcBef>
              <a:spcAft>
                <a:spcPts val="0"/>
              </a:spcAft>
              <a:buSzPts val="1900"/>
              <a:buChar char="○"/>
              <a:defRPr sz="1900"/>
            </a:lvl5pPr>
            <a:lvl6pPr marL="2743200" lvl="5" indent="-349250" algn="ctr">
              <a:spcBef>
                <a:spcPts val="0"/>
              </a:spcBef>
              <a:spcAft>
                <a:spcPts val="0"/>
              </a:spcAft>
              <a:buSzPts val="1900"/>
              <a:buChar char="■"/>
              <a:defRPr sz="1900"/>
            </a:lvl6pPr>
            <a:lvl7pPr marL="3200400" lvl="6" indent="-349250" algn="ctr">
              <a:spcBef>
                <a:spcPts val="0"/>
              </a:spcBef>
              <a:spcAft>
                <a:spcPts val="0"/>
              </a:spcAft>
              <a:buSzPts val="1900"/>
              <a:buChar char="●"/>
              <a:defRPr sz="1900"/>
            </a:lvl7pPr>
            <a:lvl8pPr marL="3657600" lvl="7" indent="-349250" algn="ctr">
              <a:spcBef>
                <a:spcPts val="0"/>
              </a:spcBef>
              <a:spcAft>
                <a:spcPts val="0"/>
              </a:spcAft>
              <a:buSzPts val="1900"/>
              <a:buChar char="○"/>
              <a:defRPr sz="1900"/>
            </a:lvl8pPr>
            <a:lvl9pPr marL="4114800" lvl="8" indent="-349250" algn="ctr">
              <a:spcBef>
                <a:spcPts val="0"/>
              </a:spcBef>
              <a:spcAft>
                <a:spcPts val="0"/>
              </a:spcAft>
              <a:buSzPts val="1900"/>
              <a:buChar char="■"/>
              <a:defRPr sz="1900"/>
            </a:lvl9pPr>
          </a:lstStyle>
          <a:p>
            <a:endParaRPr/>
          </a:p>
        </p:txBody>
      </p:sp>
      <p:sp>
        <p:nvSpPr>
          <p:cNvPr id="51" name="Google Shape;51;p11"/>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5386252" y="779200"/>
            <a:ext cx="5842800" cy="4166700"/>
          </a:xfrm>
          <a:prstGeom prst="rect">
            <a:avLst/>
          </a:prstGeom>
          <a:noFill/>
          <a:ln>
            <a:noFill/>
          </a:ln>
        </p:spPr>
        <p:txBody>
          <a:bodyPr spcFirstLastPara="1" wrap="square" lIns="126300" tIns="126300" rIns="126300" bIns="126300" anchor="ctr" anchorCtr="0">
            <a:noAutofit/>
          </a:bodyPr>
          <a:lstStyle>
            <a:lvl1pPr lvl="0" algn="r" rtl="0">
              <a:lnSpc>
                <a:spcPct val="90000"/>
              </a:lnSpc>
              <a:spcBef>
                <a:spcPts val="0"/>
              </a:spcBef>
              <a:spcAft>
                <a:spcPts val="0"/>
              </a:spcAft>
              <a:buSzPts val="5700"/>
              <a:buNone/>
              <a:defRPr sz="8000"/>
            </a:lvl1pPr>
            <a:lvl2pPr lvl="1" algn="ctr" rtl="0">
              <a:lnSpc>
                <a:spcPct val="100000"/>
              </a:lnSpc>
              <a:spcBef>
                <a:spcPts val="0"/>
              </a:spcBef>
              <a:spcAft>
                <a:spcPts val="0"/>
              </a:spcAft>
              <a:buSzPts val="7200"/>
              <a:buNone/>
              <a:defRPr sz="7200"/>
            </a:lvl2pPr>
            <a:lvl3pPr lvl="2" algn="ctr" rtl="0">
              <a:lnSpc>
                <a:spcPct val="100000"/>
              </a:lnSpc>
              <a:spcBef>
                <a:spcPts val="0"/>
              </a:spcBef>
              <a:spcAft>
                <a:spcPts val="0"/>
              </a:spcAft>
              <a:buSzPts val="7200"/>
              <a:buNone/>
              <a:defRPr sz="7200"/>
            </a:lvl3pPr>
            <a:lvl4pPr lvl="3" algn="ctr" rtl="0">
              <a:lnSpc>
                <a:spcPct val="100000"/>
              </a:lnSpc>
              <a:spcBef>
                <a:spcPts val="0"/>
              </a:spcBef>
              <a:spcAft>
                <a:spcPts val="0"/>
              </a:spcAft>
              <a:buSzPts val="7200"/>
              <a:buNone/>
              <a:defRPr sz="7200"/>
            </a:lvl4pPr>
            <a:lvl5pPr lvl="4" algn="ctr" rtl="0">
              <a:lnSpc>
                <a:spcPct val="100000"/>
              </a:lnSpc>
              <a:spcBef>
                <a:spcPts val="0"/>
              </a:spcBef>
              <a:spcAft>
                <a:spcPts val="0"/>
              </a:spcAft>
              <a:buSzPts val="7200"/>
              <a:buNone/>
              <a:defRPr sz="7200"/>
            </a:lvl5pPr>
            <a:lvl6pPr lvl="5" algn="ctr" rtl="0">
              <a:lnSpc>
                <a:spcPct val="100000"/>
              </a:lnSpc>
              <a:spcBef>
                <a:spcPts val="0"/>
              </a:spcBef>
              <a:spcAft>
                <a:spcPts val="0"/>
              </a:spcAft>
              <a:buSzPts val="7200"/>
              <a:buNone/>
              <a:defRPr sz="7200"/>
            </a:lvl6pPr>
            <a:lvl7pPr lvl="6" algn="ctr" rtl="0">
              <a:lnSpc>
                <a:spcPct val="100000"/>
              </a:lnSpc>
              <a:spcBef>
                <a:spcPts val="0"/>
              </a:spcBef>
              <a:spcAft>
                <a:spcPts val="0"/>
              </a:spcAft>
              <a:buSzPts val="7200"/>
              <a:buNone/>
              <a:defRPr sz="7200"/>
            </a:lvl7pPr>
            <a:lvl8pPr lvl="7" algn="ctr" rtl="0">
              <a:lnSpc>
                <a:spcPct val="100000"/>
              </a:lnSpc>
              <a:spcBef>
                <a:spcPts val="0"/>
              </a:spcBef>
              <a:spcAft>
                <a:spcPts val="0"/>
              </a:spcAft>
              <a:buSzPts val="7200"/>
              <a:buNone/>
              <a:defRPr sz="7200"/>
            </a:lvl8pPr>
            <a:lvl9pPr lvl="8" algn="ctr" rtl="0">
              <a:lnSpc>
                <a:spcPct val="100000"/>
              </a:lnSpc>
              <a:spcBef>
                <a:spcPts val="0"/>
              </a:spcBef>
              <a:spcAft>
                <a:spcPts val="0"/>
              </a:spcAft>
              <a:buSzPts val="7200"/>
              <a:buNone/>
              <a:defRPr sz="7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p:cSld name="TITLE_1">
    <p:spTree>
      <p:nvGrpSpPr>
        <p:cNvPr id="1" name="Shape 61"/>
        <p:cNvGrpSpPr/>
        <p:nvPr/>
      </p:nvGrpSpPr>
      <p:grpSpPr>
        <a:xfrm>
          <a:off x="0" y="0"/>
          <a:ext cx="0" cy="0"/>
          <a:chOff x="0" y="0"/>
          <a:chExt cx="0" cy="0"/>
        </a:xfrm>
      </p:grpSpPr>
      <p:sp>
        <p:nvSpPr>
          <p:cNvPr id="62" name="Google Shape;62;p15"/>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lvl1pPr lvl="0" algn="ctr" rtl="0">
              <a:lnSpc>
                <a:spcPct val="100000"/>
              </a:lnSpc>
              <a:spcBef>
                <a:spcPts val="0"/>
              </a:spcBef>
              <a:spcAft>
                <a:spcPts val="0"/>
              </a:spcAft>
              <a:buClr>
                <a:schemeClr val="dk1"/>
              </a:buClr>
              <a:buSzPts val="4400"/>
              <a:buFont typeface="Lexend Medium"/>
              <a:buNone/>
              <a:defRPr>
                <a:solidFill>
                  <a:schemeClr val="dk1"/>
                </a:solidFill>
                <a:latin typeface="Lexend Medium"/>
                <a:ea typeface="Lexend Medium"/>
                <a:cs typeface="Lexend Medium"/>
                <a:sym typeface="Lexend Medium"/>
              </a:defRPr>
            </a:lvl1pPr>
            <a:lvl2pPr lvl="1" algn="l" rtl="0">
              <a:lnSpc>
                <a:spcPct val="100000"/>
              </a:lnSpc>
              <a:spcBef>
                <a:spcPts val="0"/>
              </a:spcBef>
              <a:spcAft>
                <a:spcPts val="0"/>
              </a:spcAft>
              <a:buSzPts val="3900"/>
              <a:buNone/>
              <a:defRPr/>
            </a:lvl2pPr>
            <a:lvl3pPr lvl="2" algn="l" rtl="0">
              <a:lnSpc>
                <a:spcPct val="100000"/>
              </a:lnSpc>
              <a:spcBef>
                <a:spcPts val="0"/>
              </a:spcBef>
              <a:spcAft>
                <a:spcPts val="0"/>
              </a:spcAft>
              <a:buSzPts val="3900"/>
              <a:buNone/>
              <a:defRPr/>
            </a:lvl3pPr>
            <a:lvl4pPr lvl="3" algn="l" rtl="0">
              <a:lnSpc>
                <a:spcPct val="100000"/>
              </a:lnSpc>
              <a:spcBef>
                <a:spcPts val="0"/>
              </a:spcBef>
              <a:spcAft>
                <a:spcPts val="0"/>
              </a:spcAft>
              <a:buSzPts val="3900"/>
              <a:buNone/>
              <a:defRPr/>
            </a:lvl4pPr>
            <a:lvl5pPr lvl="4" algn="l" rtl="0">
              <a:lnSpc>
                <a:spcPct val="100000"/>
              </a:lnSpc>
              <a:spcBef>
                <a:spcPts val="0"/>
              </a:spcBef>
              <a:spcAft>
                <a:spcPts val="0"/>
              </a:spcAft>
              <a:buSzPts val="3900"/>
              <a:buNone/>
              <a:defRPr/>
            </a:lvl5pPr>
            <a:lvl6pPr lvl="5" algn="l" rtl="0">
              <a:lnSpc>
                <a:spcPct val="100000"/>
              </a:lnSpc>
              <a:spcBef>
                <a:spcPts val="0"/>
              </a:spcBef>
              <a:spcAft>
                <a:spcPts val="0"/>
              </a:spcAft>
              <a:buSzPts val="3900"/>
              <a:buNone/>
              <a:defRPr/>
            </a:lvl6pPr>
            <a:lvl7pPr lvl="6" algn="l" rtl="0">
              <a:lnSpc>
                <a:spcPct val="100000"/>
              </a:lnSpc>
              <a:spcBef>
                <a:spcPts val="0"/>
              </a:spcBef>
              <a:spcAft>
                <a:spcPts val="0"/>
              </a:spcAft>
              <a:buSzPts val="3900"/>
              <a:buNone/>
              <a:defRPr/>
            </a:lvl7pPr>
            <a:lvl8pPr lvl="7" algn="l" rtl="0">
              <a:lnSpc>
                <a:spcPct val="100000"/>
              </a:lnSpc>
              <a:spcBef>
                <a:spcPts val="0"/>
              </a:spcBef>
              <a:spcAft>
                <a:spcPts val="0"/>
              </a:spcAft>
              <a:buSzPts val="3900"/>
              <a:buNone/>
              <a:defRPr/>
            </a:lvl8pPr>
            <a:lvl9pPr lvl="8" algn="l" rtl="0">
              <a:lnSpc>
                <a:spcPct val="100000"/>
              </a:lnSpc>
              <a:spcBef>
                <a:spcPts val="0"/>
              </a:spcBef>
              <a:spcAft>
                <a:spcPts val="0"/>
              </a:spcAft>
              <a:buSzPts val="3900"/>
              <a:buNone/>
              <a:defRPr/>
            </a:lvl9pPr>
          </a:lstStyle>
          <a:p>
            <a:endParaRPr/>
          </a:p>
        </p:txBody>
      </p:sp>
      <p:sp>
        <p:nvSpPr>
          <p:cNvPr id="65" name="Google Shape;65;p16"/>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lvl1pPr marL="457200" lvl="0" indent="-387350" algn="l" rtl="0">
              <a:lnSpc>
                <a:spcPct val="115000"/>
              </a:lnSpc>
              <a:spcBef>
                <a:spcPts val="0"/>
              </a:spcBef>
              <a:spcAft>
                <a:spcPts val="0"/>
              </a:spcAft>
              <a:buClr>
                <a:srgbClr val="445D73"/>
              </a:buClr>
              <a:buSzPts val="2500"/>
              <a:buFont typeface="Calibri"/>
              <a:buAutoNum type="alphaUcPeriod"/>
              <a:defRPr sz="2100">
                <a:solidFill>
                  <a:srgbClr val="445D73"/>
                </a:solidFill>
                <a:latin typeface="Calibri"/>
                <a:ea typeface="Calibri"/>
                <a:cs typeface="Calibri"/>
                <a:sym typeface="Calibri"/>
              </a:defRPr>
            </a:lvl1pPr>
            <a:lvl2pPr marL="914400" lvl="1" indent="-361950" algn="l" rtl="0">
              <a:lnSpc>
                <a:spcPct val="115000"/>
              </a:lnSpc>
              <a:spcBef>
                <a:spcPts val="0"/>
              </a:spcBef>
              <a:spcAft>
                <a:spcPts val="0"/>
              </a:spcAft>
              <a:buClr>
                <a:srgbClr val="445D73"/>
              </a:buClr>
              <a:buSzPts val="2100"/>
              <a:buFont typeface="Calibri"/>
              <a:buAutoNum type="alphaLcPeriod"/>
              <a:defRPr sz="2100">
                <a:solidFill>
                  <a:srgbClr val="445D73"/>
                </a:solidFill>
                <a:latin typeface="Calibri"/>
                <a:ea typeface="Calibri"/>
                <a:cs typeface="Calibri"/>
                <a:sym typeface="Calibri"/>
              </a:defRPr>
            </a:lvl2pPr>
            <a:lvl3pPr marL="1371600" lvl="2" indent="-361950" algn="l" rtl="0">
              <a:lnSpc>
                <a:spcPct val="115000"/>
              </a:lnSpc>
              <a:spcBef>
                <a:spcPts val="0"/>
              </a:spcBef>
              <a:spcAft>
                <a:spcPts val="0"/>
              </a:spcAft>
              <a:buClr>
                <a:srgbClr val="445D73"/>
              </a:buClr>
              <a:buSzPts val="2100"/>
              <a:buFont typeface="Calibri"/>
              <a:buAutoNum type="romanLcPeriod"/>
              <a:defRPr sz="2100">
                <a:solidFill>
                  <a:srgbClr val="445D73"/>
                </a:solidFill>
                <a:latin typeface="Calibri"/>
                <a:ea typeface="Calibri"/>
                <a:cs typeface="Calibri"/>
                <a:sym typeface="Calibri"/>
              </a:defRPr>
            </a:lvl3pPr>
            <a:lvl4pPr marL="1828800" lvl="3" indent="-361950" algn="l" rtl="0">
              <a:lnSpc>
                <a:spcPct val="115000"/>
              </a:lnSpc>
              <a:spcBef>
                <a:spcPts val="0"/>
              </a:spcBef>
              <a:spcAft>
                <a:spcPts val="0"/>
              </a:spcAft>
              <a:buClr>
                <a:srgbClr val="445D73"/>
              </a:buClr>
              <a:buSzPts val="2100"/>
              <a:buFont typeface="Calibri"/>
              <a:buAutoNum type="arabicPeriod"/>
              <a:defRPr sz="2100">
                <a:solidFill>
                  <a:srgbClr val="445D73"/>
                </a:solidFill>
                <a:latin typeface="Calibri"/>
                <a:ea typeface="Calibri"/>
                <a:cs typeface="Calibri"/>
                <a:sym typeface="Calibri"/>
              </a:defRPr>
            </a:lvl4pPr>
            <a:lvl5pPr marL="2286000" lvl="4" indent="-361950" algn="l" rtl="0">
              <a:lnSpc>
                <a:spcPct val="115000"/>
              </a:lnSpc>
              <a:spcBef>
                <a:spcPts val="0"/>
              </a:spcBef>
              <a:spcAft>
                <a:spcPts val="0"/>
              </a:spcAft>
              <a:buClr>
                <a:srgbClr val="445D73"/>
              </a:buClr>
              <a:buSzPts val="2100"/>
              <a:buFont typeface="Calibri"/>
              <a:buAutoNum type="alphaLcPeriod"/>
              <a:defRPr sz="2100">
                <a:solidFill>
                  <a:srgbClr val="445D73"/>
                </a:solidFill>
                <a:latin typeface="Calibri"/>
                <a:ea typeface="Calibri"/>
                <a:cs typeface="Calibri"/>
                <a:sym typeface="Calibri"/>
              </a:defRPr>
            </a:lvl5pPr>
            <a:lvl6pPr marL="2743200" lvl="5" indent="-361950" algn="l" rtl="0">
              <a:lnSpc>
                <a:spcPct val="115000"/>
              </a:lnSpc>
              <a:spcBef>
                <a:spcPts val="0"/>
              </a:spcBef>
              <a:spcAft>
                <a:spcPts val="0"/>
              </a:spcAft>
              <a:buClr>
                <a:srgbClr val="445D73"/>
              </a:buClr>
              <a:buSzPts val="2100"/>
              <a:buFont typeface="Calibri"/>
              <a:buAutoNum type="romanLcPeriod"/>
              <a:defRPr sz="2100">
                <a:solidFill>
                  <a:srgbClr val="445D73"/>
                </a:solidFill>
                <a:latin typeface="Calibri"/>
                <a:ea typeface="Calibri"/>
                <a:cs typeface="Calibri"/>
                <a:sym typeface="Calibri"/>
              </a:defRPr>
            </a:lvl6pPr>
            <a:lvl7pPr marL="3200400" lvl="6" indent="-361950" algn="l" rtl="0">
              <a:lnSpc>
                <a:spcPct val="115000"/>
              </a:lnSpc>
              <a:spcBef>
                <a:spcPts val="0"/>
              </a:spcBef>
              <a:spcAft>
                <a:spcPts val="0"/>
              </a:spcAft>
              <a:buClr>
                <a:srgbClr val="445D73"/>
              </a:buClr>
              <a:buSzPts val="2100"/>
              <a:buFont typeface="Calibri"/>
              <a:buAutoNum type="arabicPeriod"/>
              <a:defRPr sz="2100">
                <a:solidFill>
                  <a:srgbClr val="445D73"/>
                </a:solidFill>
                <a:latin typeface="Calibri"/>
                <a:ea typeface="Calibri"/>
                <a:cs typeface="Calibri"/>
                <a:sym typeface="Calibri"/>
              </a:defRPr>
            </a:lvl7pPr>
            <a:lvl8pPr marL="3657600" lvl="7" indent="-361950" algn="l" rtl="0">
              <a:lnSpc>
                <a:spcPct val="115000"/>
              </a:lnSpc>
              <a:spcBef>
                <a:spcPts val="0"/>
              </a:spcBef>
              <a:spcAft>
                <a:spcPts val="0"/>
              </a:spcAft>
              <a:buClr>
                <a:srgbClr val="445D73"/>
              </a:buClr>
              <a:buSzPts val="2100"/>
              <a:buFont typeface="Calibri"/>
              <a:buAutoNum type="alphaLcPeriod"/>
              <a:defRPr sz="2100">
                <a:solidFill>
                  <a:srgbClr val="445D73"/>
                </a:solidFill>
                <a:latin typeface="Calibri"/>
                <a:ea typeface="Calibri"/>
                <a:cs typeface="Calibri"/>
                <a:sym typeface="Calibri"/>
              </a:defRPr>
            </a:lvl8pPr>
            <a:lvl9pPr marL="4114800" lvl="8" indent="-361950" algn="l" rtl="0">
              <a:lnSpc>
                <a:spcPct val="115000"/>
              </a:lnSpc>
              <a:spcBef>
                <a:spcPts val="0"/>
              </a:spcBef>
              <a:spcAft>
                <a:spcPts val="0"/>
              </a:spcAft>
              <a:buClr>
                <a:srgbClr val="445D73"/>
              </a:buClr>
              <a:buSzPts val="2100"/>
              <a:buFont typeface="Calibri"/>
              <a:buAutoNum type="romanLcPeriod"/>
              <a:defRPr sz="2100">
                <a:solidFill>
                  <a:srgbClr val="445D73"/>
                </a:solidFill>
                <a:latin typeface="Calibri"/>
                <a:ea typeface="Calibri"/>
                <a:cs typeface="Calibri"/>
                <a:sym typeface="Calibri"/>
              </a:defRPr>
            </a:lvl9pPr>
          </a:lstStyle>
          <a:p>
            <a:endParaRPr/>
          </a:p>
        </p:txBody>
      </p:sp>
      <p:pic>
        <p:nvPicPr>
          <p:cNvPr id="66" name="Google Shape;66;p16"/>
          <p:cNvPicPr preferRelativeResize="0"/>
          <p:nvPr/>
        </p:nvPicPr>
        <p:blipFill rotWithShape="1">
          <a:blip r:embed="rId2">
            <a:alphaModFix/>
          </a:blip>
          <a:srcRect l="2722" r="2732"/>
          <a:stretch/>
        </p:blipFill>
        <p:spPr>
          <a:xfrm>
            <a:off x="10388589" y="6240464"/>
            <a:ext cx="1305999" cy="308305"/>
          </a:xfrm>
          <a:prstGeom prst="rect">
            <a:avLst/>
          </a:prstGeom>
          <a:noFill/>
          <a:ln>
            <a:noFill/>
          </a:ln>
        </p:spPr>
      </p:pic>
      <p:pic>
        <p:nvPicPr>
          <p:cNvPr id="67" name="Google Shape;67;p16"/>
          <p:cNvPicPr preferRelativeResize="0"/>
          <p:nvPr/>
        </p:nvPicPr>
        <p:blipFill rotWithShape="1">
          <a:blip r:embed="rId3">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
        <p:nvSpPr>
          <p:cNvPr id="68" name="Google Shape;68;p16"/>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solidFill>
                  <a:srgbClr val="445D73"/>
                </a:solidFill>
                <a:latin typeface="Calibri"/>
                <a:ea typeface="Calibri"/>
                <a:cs typeface="Calibri"/>
                <a:sym typeface="Calibri"/>
              </a:defRPr>
            </a:lvl1pPr>
            <a:lvl2pPr lvl="1">
              <a:buNone/>
              <a:defRPr>
                <a:solidFill>
                  <a:srgbClr val="445D73"/>
                </a:solidFill>
                <a:latin typeface="Calibri"/>
                <a:ea typeface="Calibri"/>
                <a:cs typeface="Calibri"/>
                <a:sym typeface="Calibri"/>
              </a:defRPr>
            </a:lvl2pPr>
            <a:lvl3pPr lvl="2">
              <a:buNone/>
              <a:defRPr>
                <a:solidFill>
                  <a:srgbClr val="445D73"/>
                </a:solidFill>
                <a:latin typeface="Calibri"/>
                <a:ea typeface="Calibri"/>
                <a:cs typeface="Calibri"/>
                <a:sym typeface="Calibri"/>
              </a:defRPr>
            </a:lvl3pPr>
            <a:lvl4pPr lvl="3">
              <a:buNone/>
              <a:defRPr>
                <a:solidFill>
                  <a:srgbClr val="445D73"/>
                </a:solidFill>
                <a:latin typeface="Calibri"/>
                <a:ea typeface="Calibri"/>
                <a:cs typeface="Calibri"/>
                <a:sym typeface="Calibri"/>
              </a:defRPr>
            </a:lvl4pPr>
            <a:lvl5pPr lvl="4">
              <a:buNone/>
              <a:defRPr>
                <a:solidFill>
                  <a:srgbClr val="445D73"/>
                </a:solidFill>
                <a:latin typeface="Calibri"/>
                <a:ea typeface="Calibri"/>
                <a:cs typeface="Calibri"/>
                <a:sym typeface="Calibri"/>
              </a:defRPr>
            </a:lvl5pPr>
            <a:lvl6pPr lvl="5">
              <a:buNone/>
              <a:defRPr>
                <a:solidFill>
                  <a:srgbClr val="445D73"/>
                </a:solidFill>
                <a:latin typeface="Calibri"/>
                <a:ea typeface="Calibri"/>
                <a:cs typeface="Calibri"/>
                <a:sym typeface="Calibri"/>
              </a:defRPr>
            </a:lvl6pPr>
            <a:lvl7pPr lvl="6">
              <a:buNone/>
              <a:defRPr>
                <a:solidFill>
                  <a:srgbClr val="445D73"/>
                </a:solidFill>
                <a:latin typeface="Calibri"/>
                <a:ea typeface="Calibri"/>
                <a:cs typeface="Calibri"/>
                <a:sym typeface="Calibri"/>
              </a:defRPr>
            </a:lvl7pPr>
            <a:lvl8pPr lvl="7">
              <a:buNone/>
              <a:defRPr>
                <a:solidFill>
                  <a:srgbClr val="445D73"/>
                </a:solidFill>
                <a:latin typeface="Calibri"/>
                <a:ea typeface="Calibri"/>
                <a:cs typeface="Calibri"/>
                <a:sym typeface="Calibri"/>
              </a:defRPr>
            </a:lvl8pPr>
            <a:lvl9pPr lvl="8">
              <a:buNone/>
              <a:defRPr>
                <a:solidFill>
                  <a:srgbClr val="445D7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esson title uneven">
  <p:cSld name="CUSTOM_11">
    <p:spTree>
      <p:nvGrpSpPr>
        <p:cNvPr id="1" name="Shape 69"/>
        <p:cNvGrpSpPr/>
        <p:nvPr/>
      </p:nvGrpSpPr>
      <p:grpSpPr>
        <a:xfrm>
          <a:off x="0" y="0"/>
          <a:ext cx="0" cy="0"/>
          <a:chOff x="0" y="0"/>
          <a:chExt cx="0" cy="0"/>
        </a:xfrm>
      </p:grpSpPr>
      <p:sp>
        <p:nvSpPr>
          <p:cNvPr id="70" name="Google Shape;70;p17"/>
          <p:cNvSpPr/>
          <p:nvPr/>
        </p:nvSpPr>
        <p:spPr>
          <a:xfrm>
            <a:off x="0" y="-4900"/>
            <a:ext cx="5148600" cy="6858000"/>
          </a:xfrm>
          <a:prstGeom prst="rect">
            <a:avLst/>
          </a:prstGeom>
          <a:solidFill>
            <a:schemeClr val="dk1"/>
          </a:solidFill>
          <a:ln>
            <a:noFill/>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71" name="Google Shape;71;p17"/>
          <p:cNvSpPr/>
          <p:nvPr/>
        </p:nvSpPr>
        <p:spPr>
          <a:xfrm>
            <a:off x="5140047" y="-4900"/>
            <a:ext cx="7048500" cy="6858000"/>
          </a:xfrm>
          <a:prstGeom prst="rect">
            <a:avLst/>
          </a:prstGeom>
          <a:solidFill>
            <a:schemeClr val="lt1"/>
          </a:solidFill>
          <a:ln>
            <a:noFill/>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72" name="Google Shape;72;p17"/>
          <p:cNvSpPr txBox="1">
            <a:spLocks noGrp="1"/>
          </p:cNvSpPr>
          <p:nvPr>
            <p:ph type="title"/>
          </p:nvPr>
        </p:nvSpPr>
        <p:spPr>
          <a:xfrm>
            <a:off x="959760" y="2975034"/>
            <a:ext cx="3835500" cy="1495500"/>
          </a:xfrm>
          <a:prstGeom prst="rect">
            <a:avLst/>
          </a:prstGeom>
          <a:noFill/>
          <a:ln>
            <a:noFill/>
          </a:ln>
        </p:spPr>
        <p:txBody>
          <a:bodyPr spcFirstLastPara="1" wrap="square" lIns="126300" tIns="126300" rIns="126300" bIns="126300" anchor="ctr" anchorCtr="0">
            <a:noAutofit/>
          </a:bodyPr>
          <a:lstStyle>
            <a:lvl1pPr lvl="0" algn="l" rtl="0">
              <a:lnSpc>
                <a:spcPct val="100000"/>
              </a:lnSpc>
              <a:spcBef>
                <a:spcPts val="0"/>
              </a:spcBef>
              <a:spcAft>
                <a:spcPts val="0"/>
              </a:spcAft>
              <a:buSzPts val="4900"/>
              <a:buNone/>
              <a:defRPr sz="6000">
                <a:solidFill>
                  <a:schemeClr val="accent2"/>
                </a:solidFill>
              </a:defRPr>
            </a:lvl1pPr>
            <a:lvl2pPr lvl="1" algn="ctr" rtl="0">
              <a:lnSpc>
                <a:spcPct val="100000"/>
              </a:lnSpc>
              <a:spcBef>
                <a:spcPts val="0"/>
              </a:spcBef>
              <a:spcAft>
                <a:spcPts val="0"/>
              </a:spcAft>
              <a:buSzPts val="4900"/>
              <a:buNone/>
              <a:defRPr sz="4900"/>
            </a:lvl2pPr>
            <a:lvl3pPr lvl="2" algn="ctr" rtl="0">
              <a:lnSpc>
                <a:spcPct val="100000"/>
              </a:lnSpc>
              <a:spcBef>
                <a:spcPts val="0"/>
              </a:spcBef>
              <a:spcAft>
                <a:spcPts val="0"/>
              </a:spcAft>
              <a:buSzPts val="4900"/>
              <a:buNone/>
              <a:defRPr sz="4900"/>
            </a:lvl3pPr>
            <a:lvl4pPr lvl="3" algn="ctr" rtl="0">
              <a:lnSpc>
                <a:spcPct val="100000"/>
              </a:lnSpc>
              <a:spcBef>
                <a:spcPts val="0"/>
              </a:spcBef>
              <a:spcAft>
                <a:spcPts val="0"/>
              </a:spcAft>
              <a:buSzPts val="4900"/>
              <a:buNone/>
              <a:defRPr sz="4900"/>
            </a:lvl4pPr>
            <a:lvl5pPr lvl="4" algn="ctr" rtl="0">
              <a:lnSpc>
                <a:spcPct val="100000"/>
              </a:lnSpc>
              <a:spcBef>
                <a:spcPts val="0"/>
              </a:spcBef>
              <a:spcAft>
                <a:spcPts val="0"/>
              </a:spcAft>
              <a:buSzPts val="4900"/>
              <a:buNone/>
              <a:defRPr sz="4900"/>
            </a:lvl5pPr>
            <a:lvl6pPr lvl="5" algn="ctr" rtl="0">
              <a:lnSpc>
                <a:spcPct val="100000"/>
              </a:lnSpc>
              <a:spcBef>
                <a:spcPts val="0"/>
              </a:spcBef>
              <a:spcAft>
                <a:spcPts val="0"/>
              </a:spcAft>
              <a:buSzPts val="4900"/>
              <a:buNone/>
              <a:defRPr sz="4900"/>
            </a:lvl6pPr>
            <a:lvl7pPr lvl="6" algn="ctr" rtl="0">
              <a:lnSpc>
                <a:spcPct val="100000"/>
              </a:lnSpc>
              <a:spcBef>
                <a:spcPts val="0"/>
              </a:spcBef>
              <a:spcAft>
                <a:spcPts val="0"/>
              </a:spcAft>
              <a:buSzPts val="4900"/>
              <a:buNone/>
              <a:defRPr sz="4900"/>
            </a:lvl7pPr>
            <a:lvl8pPr lvl="7" algn="ctr" rtl="0">
              <a:lnSpc>
                <a:spcPct val="100000"/>
              </a:lnSpc>
              <a:spcBef>
                <a:spcPts val="0"/>
              </a:spcBef>
              <a:spcAft>
                <a:spcPts val="0"/>
              </a:spcAft>
              <a:buSzPts val="4900"/>
              <a:buNone/>
              <a:defRPr sz="4900"/>
            </a:lvl8pPr>
            <a:lvl9pPr lvl="8" algn="ctr" rtl="0">
              <a:lnSpc>
                <a:spcPct val="100000"/>
              </a:lnSpc>
              <a:spcBef>
                <a:spcPts val="0"/>
              </a:spcBef>
              <a:spcAft>
                <a:spcPts val="0"/>
              </a:spcAft>
              <a:buSzPts val="4900"/>
              <a:buNone/>
              <a:defRPr sz="4900"/>
            </a:lvl9pPr>
          </a:lstStyle>
          <a:p>
            <a:endParaRPr/>
          </a:p>
        </p:txBody>
      </p:sp>
      <p:sp>
        <p:nvSpPr>
          <p:cNvPr id="73" name="Google Shape;73;p17"/>
          <p:cNvSpPr txBox="1">
            <a:spLocks noGrp="1"/>
          </p:cNvSpPr>
          <p:nvPr>
            <p:ph type="title" idx="2"/>
          </p:nvPr>
        </p:nvSpPr>
        <p:spPr>
          <a:xfrm>
            <a:off x="1248887" y="1335798"/>
            <a:ext cx="1628700" cy="1122300"/>
          </a:xfrm>
          <a:prstGeom prst="rect">
            <a:avLst/>
          </a:prstGeom>
          <a:noFill/>
          <a:ln>
            <a:noFill/>
          </a:ln>
        </p:spPr>
        <p:txBody>
          <a:bodyPr spcFirstLastPara="1" wrap="square" lIns="126300" tIns="126300" rIns="126300" bIns="126300" anchor="ctr" anchorCtr="0">
            <a:noAutofit/>
          </a:bodyPr>
          <a:lstStyle>
            <a:lvl1pPr lvl="0" algn="ctr" rtl="0">
              <a:lnSpc>
                <a:spcPct val="100000"/>
              </a:lnSpc>
              <a:spcBef>
                <a:spcPts val="0"/>
              </a:spcBef>
              <a:spcAft>
                <a:spcPts val="0"/>
              </a:spcAft>
              <a:buSzPts val="8300"/>
              <a:buNone/>
              <a:defRPr sz="8300">
                <a:solidFill>
                  <a:schemeClr val="accent2"/>
                </a:solidFill>
              </a:defRPr>
            </a:lvl1pPr>
            <a:lvl2pPr lvl="1" algn="ctr" rtl="0">
              <a:lnSpc>
                <a:spcPct val="100000"/>
              </a:lnSpc>
              <a:spcBef>
                <a:spcPts val="0"/>
              </a:spcBef>
              <a:spcAft>
                <a:spcPts val="0"/>
              </a:spcAft>
              <a:buSzPts val="8300"/>
              <a:buNone/>
              <a:defRPr sz="8300"/>
            </a:lvl2pPr>
            <a:lvl3pPr lvl="2" algn="ctr" rtl="0">
              <a:lnSpc>
                <a:spcPct val="100000"/>
              </a:lnSpc>
              <a:spcBef>
                <a:spcPts val="0"/>
              </a:spcBef>
              <a:spcAft>
                <a:spcPts val="0"/>
              </a:spcAft>
              <a:buSzPts val="8300"/>
              <a:buNone/>
              <a:defRPr sz="8300"/>
            </a:lvl3pPr>
            <a:lvl4pPr lvl="3" algn="ctr" rtl="0">
              <a:lnSpc>
                <a:spcPct val="100000"/>
              </a:lnSpc>
              <a:spcBef>
                <a:spcPts val="0"/>
              </a:spcBef>
              <a:spcAft>
                <a:spcPts val="0"/>
              </a:spcAft>
              <a:buSzPts val="8300"/>
              <a:buNone/>
              <a:defRPr sz="8300"/>
            </a:lvl4pPr>
            <a:lvl5pPr lvl="4" algn="ctr" rtl="0">
              <a:lnSpc>
                <a:spcPct val="100000"/>
              </a:lnSpc>
              <a:spcBef>
                <a:spcPts val="0"/>
              </a:spcBef>
              <a:spcAft>
                <a:spcPts val="0"/>
              </a:spcAft>
              <a:buSzPts val="8300"/>
              <a:buNone/>
              <a:defRPr sz="8300"/>
            </a:lvl5pPr>
            <a:lvl6pPr lvl="5" algn="ctr" rtl="0">
              <a:lnSpc>
                <a:spcPct val="100000"/>
              </a:lnSpc>
              <a:spcBef>
                <a:spcPts val="0"/>
              </a:spcBef>
              <a:spcAft>
                <a:spcPts val="0"/>
              </a:spcAft>
              <a:buSzPts val="8300"/>
              <a:buNone/>
              <a:defRPr sz="8300"/>
            </a:lvl6pPr>
            <a:lvl7pPr lvl="6" algn="ctr" rtl="0">
              <a:lnSpc>
                <a:spcPct val="100000"/>
              </a:lnSpc>
              <a:spcBef>
                <a:spcPts val="0"/>
              </a:spcBef>
              <a:spcAft>
                <a:spcPts val="0"/>
              </a:spcAft>
              <a:buSzPts val="8300"/>
              <a:buNone/>
              <a:defRPr sz="8300"/>
            </a:lvl7pPr>
            <a:lvl8pPr lvl="7" algn="ctr" rtl="0">
              <a:lnSpc>
                <a:spcPct val="100000"/>
              </a:lnSpc>
              <a:spcBef>
                <a:spcPts val="0"/>
              </a:spcBef>
              <a:spcAft>
                <a:spcPts val="0"/>
              </a:spcAft>
              <a:buSzPts val="8300"/>
              <a:buNone/>
              <a:defRPr sz="8300"/>
            </a:lvl8pPr>
            <a:lvl9pPr lvl="8" algn="ctr" rtl="0">
              <a:lnSpc>
                <a:spcPct val="100000"/>
              </a:lnSpc>
              <a:spcBef>
                <a:spcPts val="0"/>
              </a:spcBef>
              <a:spcAft>
                <a:spcPts val="0"/>
              </a:spcAft>
              <a:buSzPts val="8300"/>
              <a:buNone/>
              <a:defRPr sz="8300"/>
            </a:lvl9pPr>
          </a:lstStyle>
          <a:p>
            <a:endParaRPr/>
          </a:p>
        </p:txBody>
      </p:sp>
      <p:sp>
        <p:nvSpPr>
          <p:cNvPr id="74" name="Google Shape;74;p17"/>
          <p:cNvSpPr txBox="1">
            <a:spLocks noGrp="1"/>
          </p:cNvSpPr>
          <p:nvPr>
            <p:ph type="subTitle" idx="1"/>
          </p:nvPr>
        </p:nvSpPr>
        <p:spPr>
          <a:xfrm>
            <a:off x="959760" y="5160466"/>
            <a:ext cx="3473100" cy="805500"/>
          </a:xfrm>
          <a:prstGeom prst="rect">
            <a:avLst/>
          </a:prstGeom>
          <a:noFill/>
          <a:ln>
            <a:noFill/>
          </a:ln>
        </p:spPr>
        <p:txBody>
          <a:bodyPr spcFirstLastPara="1" wrap="square" lIns="126300" tIns="126300" rIns="126300" bIns="126300" anchor="ctr" anchorCtr="0">
            <a:noAutofit/>
          </a:bodyPr>
          <a:lstStyle>
            <a:lvl1pPr lvl="0" algn="l" rtl="0">
              <a:lnSpc>
                <a:spcPct val="150000"/>
              </a:lnSpc>
              <a:spcBef>
                <a:spcPts val="0"/>
              </a:spcBef>
              <a:spcAft>
                <a:spcPts val="0"/>
              </a:spcAft>
              <a:buSzPts val="2000"/>
              <a:buNone/>
              <a:defRPr sz="2100">
                <a:solidFill>
                  <a:schemeClr val="accent2"/>
                </a:solidFill>
              </a:defRPr>
            </a:lvl1pPr>
            <a:lvl2pPr lvl="1" algn="ctr" rtl="0">
              <a:lnSpc>
                <a:spcPct val="100000"/>
              </a:lnSpc>
              <a:spcBef>
                <a:spcPts val="0"/>
              </a:spcBef>
              <a:spcAft>
                <a:spcPts val="0"/>
              </a:spcAft>
              <a:buSzPts val="2000"/>
              <a:buNone/>
              <a:defRPr/>
            </a:lvl2pPr>
            <a:lvl3pPr lvl="2" algn="ctr" rtl="0">
              <a:lnSpc>
                <a:spcPct val="100000"/>
              </a:lnSpc>
              <a:spcBef>
                <a:spcPts val="0"/>
              </a:spcBef>
              <a:spcAft>
                <a:spcPts val="0"/>
              </a:spcAft>
              <a:buSzPts val="2000"/>
              <a:buNone/>
              <a:defRPr/>
            </a:lvl3pPr>
            <a:lvl4pPr lvl="3" algn="ctr" rtl="0">
              <a:lnSpc>
                <a:spcPct val="100000"/>
              </a:lnSpc>
              <a:spcBef>
                <a:spcPts val="0"/>
              </a:spcBef>
              <a:spcAft>
                <a:spcPts val="0"/>
              </a:spcAft>
              <a:buSzPts val="2000"/>
              <a:buNone/>
              <a:defRPr/>
            </a:lvl4pPr>
            <a:lvl5pPr lvl="4" algn="ctr" rtl="0">
              <a:lnSpc>
                <a:spcPct val="100000"/>
              </a:lnSpc>
              <a:spcBef>
                <a:spcPts val="0"/>
              </a:spcBef>
              <a:spcAft>
                <a:spcPts val="0"/>
              </a:spcAft>
              <a:buSzPts val="2000"/>
              <a:buNone/>
              <a:defRPr/>
            </a:lvl5pPr>
            <a:lvl6pPr lvl="5" algn="ctr" rtl="0">
              <a:lnSpc>
                <a:spcPct val="100000"/>
              </a:lnSpc>
              <a:spcBef>
                <a:spcPts val="0"/>
              </a:spcBef>
              <a:spcAft>
                <a:spcPts val="0"/>
              </a:spcAft>
              <a:buSzPts val="2000"/>
              <a:buNone/>
              <a:defRPr/>
            </a:lvl6pPr>
            <a:lvl7pPr lvl="6" algn="ctr" rtl="0">
              <a:lnSpc>
                <a:spcPct val="100000"/>
              </a:lnSpc>
              <a:spcBef>
                <a:spcPts val="0"/>
              </a:spcBef>
              <a:spcAft>
                <a:spcPts val="0"/>
              </a:spcAft>
              <a:buSzPts val="2000"/>
              <a:buNone/>
              <a:defRPr/>
            </a:lvl7pPr>
            <a:lvl8pPr lvl="7" algn="ctr" rtl="0">
              <a:lnSpc>
                <a:spcPct val="100000"/>
              </a:lnSpc>
              <a:spcBef>
                <a:spcPts val="0"/>
              </a:spcBef>
              <a:spcAft>
                <a:spcPts val="0"/>
              </a:spcAft>
              <a:buSzPts val="2000"/>
              <a:buNone/>
              <a:defRPr/>
            </a:lvl8pPr>
            <a:lvl9pPr lvl="8" algn="ctr" rtl="0">
              <a:lnSpc>
                <a:spcPct val="100000"/>
              </a:lnSpc>
              <a:spcBef>
                <a:spcPts val="0"/>
              </a:spcBef>
              <a:spcAft>
                <a:spcPts val="0"/>
              </a:spcAft>
              <a:buSzPts val="2000"/>
              <a:buNone/>
              <a:defRPr/>
            </a:lvl9pPr>
          </a:lstStyle>
          <a:p>
            <a:endParaRPr/>
          </a:p>
        </p:txBody>
      </p:sp>
      <p:pic>
        <p:nvPicPr>
          <p:cNvPr id="75" name="Google Shape;75;p17"/>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76" name="Google Shape;76;p17"/>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77" name="Google Shape;77;p17"/>
          <p:cNvPicPr preferRelativeResize="0"/>
          <p:nvPr/>
        </p:nvPicPr>
        <p:blipFill rotWithShape="1">
          <a:blip r:embed="rId3">
            <a:alphaModFix/>
          </a:blip>
          <a:srcRect l="2722" r="2732"/>
          <a:stretch/>
        </p:blipFill>
        <p:spPr>
          <a:xfrm>
            <a:off x="10388589" y="6240464"/>
            <a:ext cx="1305999" cy="308305"/>
          </a:xfrm>
          <a:prstGeom prst="rect">
            <a:avLst/>
          </a:prstGeom>
          <a:noFill/>
          <a:ln>
            <a:noFill/>
          </a:ln>
        </p:spPr>
      </p:pic>
      <p:sp>
        <p:nvSpPr>
          <p:cNvPr id="78" name="Google Shape;78;p17"/>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sson title even">
  <p:cSld name="CUSTOM_11_1">
    <p:spTree>
      <p:nvGrpSpPr>
        <p:cNvPr id="1" name="Shape 79"/>
        <p:cNvGrpSpPr/>
        <p:nvPr/>
      </p:nvGrpSpPr>
      <p:grpSpPr>
        <a:xfrm>
          <a:off x="0" y="0"/>
          <a:ext cx="0" cy="0"/>
          <a:chOff x="0" y="0"/>
          <a:chExt cx="0" cy="0"/>
        </a:xfrm>
      </p:grpSpPr>
      <p:sp>
        <p:nvSpPr>
          <p:cNvPr id="80" name="Google Shape;80;p18"/>
          <p:cNvSpPr/>
          <p:nvPr/>
        </p:nvSpPr>
        <p:spPr>
          <a:xfrm>
            <a:off x="0" y="-4900"/>
            <a:ext cx="5148600" cy="6858000"/>
          </a:xfrm>
          <a:prstGeom prst="rect">
            <a:avLst/>
          </a:prstGeom>
          <a:solidFill>
            <a:schemeClr val="dk1"/>
          </a:solidFill>
          <a:ln>
            <a:noFill/>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81" name="Google Shape;81;p18"/>
          <p:cNvSpPr txBox="1">
            <a:spLocks noGrp="1"/>
          </p:cNvSpPr>
          <p:nvPr>
            <p:ph type="title"/>
          </p:nvPr>
        </p:nvSpPr>
        <p:spPr>
          <a:xfrm>
            <a:off x="959760" y="2975034"/>
            <a:ext cx="3835500" cy="1495500"/>
          </a:xfrm>
          <a:prstGeom prst="rect">
            <a:avLst/>
          </a:prstGeom>
          <a:noFill/>
          <a:ln>
            <a:noFill/>
          </a:ln>
        </p:spPr>
        <p:txBody>
          <a:bodyPr spcFirstLastPara="1" wrap="square" lIns="126300" tIns="126300" rIns="126300" bIns="126300" anchor="ctr" anchorCtr="0">
            <a:noAutofit/>
          </a:bodyPr>
          <a:lstStyle>
            <a:lvl1pPr lvl="0" algn="l" rtl="0">
              <a:lnSpc>
                <a:spcPct val="100000"/>
              </a:lnSpc>
              <a:spcBef>
                <a:spcPts val="0"/>
              </a:spcBef>
              <a:spcAft>
                <a:spcPts val="0"/>
              </a:spcAft>
              <a:buSzPts val="4900"/>
              <a:buNone/>
              <a:defRPr sz="6000">
                <a:solidFill>
                  <a:schemeClr val="accent2"/>
                </a:solidFill>
              </a:defRPr>
            </a:lvl1pPr>
            <a:lvl2pPr lvl="1" algn="ctr" rtl="0">
              <a:lnSpc>
                <a:spcPct val="100000"/>
              </a:lnSpc>
              <a:spcBef>
                <a:spcPts val="0"/>
              </a:spcBef>
              <a:spcAft>
                <a:spcPts val="0"/>
              </a:spcAft>
              <a:buSzPts val="4900"/>
              <a:buNone/>
              <a:defRPr sz="4900"/>
            </a:lvl2pPr>
            <a:lvl3pPr lvl="2" algn="ctr" rtl="0">
              <a:lnSpc>
                <a:spcPct val="100000"/>
              </a:lnSpc>
              <a:spcBef>
                <a:spcPts val="0"/>
              </a:spcBef>
              <a:spcAft>
                <a:spcPts val="0"/>
              </a:spcAft>
              <a:buSzPts val="4900"/>
              <a:buNone/>
              <a:defRPr sz="4900"/>
            </a:lvl3pPr>
            <a:lvl4pPr lvl="3" algn="ctr" rtl="0">
              <a:lnSpc>
                <a:spcPct val="100000"/>
              </a:lnSpc>
              <a:spcBef>
                <a:spcPts val="0"/>
              </a:spcBef>
              <a:spcAft>
                <a:spcPts val="0"/>
              </a:spcAft>
              <a:buSzPts val="4900"/>
              <a:buNone/>
              <a:defRPr sz="4900"/>
            </a:lvl4pPr>
            <a:lvl5pPr lvl="4" algn="ctr" rtl="0">
              <a:lnSpc>
                <a:spcPct val="100000"/>
              </a:lnSpc>
              <a:spcBef>
                <a:spcPts val="0"/>
              </a:spcBef>
              <a:spcAft>
                <a:spcPts val="0"/>
              </a:spcAft>
              <a:buSzPts val="4900"/>
              <a:buNone/>
              <a:defRPr sz="4900"/>
            </a:lvl5pPr>
            <a:lvl6pPr lvl="5" algn="ctr" rtl="0">
              <a:lnSpc>
                <a:spcPct val="100000"/>
              </a:lnSpc>
              <a:spcBef>
                <a:spcPts val="0"/>
              </a:spcBef>
              <a:spcAft>
                <a:spcPts val="0"/>
              </a:spcAft>
              <a:buSzPts val="4900"/>
              <a:buNone/>
              <a:defRPr sz="4900"/>
            </a:lvl6pPr>
            <a:lvl7pPr lvl="6" algn="ctr" rtl="0">
              <a:lnSpc>
                <a:spcPct val="100000"/>
              </a:lnSpc>
              <a:spcBef>
                <a:spcPts val="0"/>
              </a:spcBef>
              <a:spcAft>
                <a:spcPts val="0"/>
              </a:spcAft>
              <a:buSzPts val="4900"/>
              <a:buNone/>
              <a:defRPr sz="4900"/>
            </a:lvl7pPr>
            <a:lvl8pPr lvl="7" algn="ctr" rtl="0">
              <a:lnSpc>
                <a:spcPct val="100000"/>
              </a:lnSpc>
              <a:spcBef>
                <a:spcPts val="0"/>
              </a:spcBef>
              <a:spcAft>
                <a:spcPts val="0"/>
              </a:spcAft>
              <a:buSzPts val="4900"/>
              <a:buNone/>
              <a:defRPr sz="4900"/>
            </a:lvl8pPr>
            <a:lvl9pPr lvl="8" algn="ctr" rtl="0">
              <a:lnSpc>
                <a:spcPct val="100000"/>
              </a:lnSpc>
              <a:spcBef>
                <a:spcPts val="0"/>
              </a:spcBef>
              <a:spcAft>
                <a:spcPts val="0"/>
              </a:spcAft>
              <a:buSzPts val="4900"/>
              <a:buNone/>
              <a:defRPr sz="4900"/>
            </a:lvl9pPr>
          </a:lstStyle>
          <a:p>
            <a:endParaRPr/>
          </a:p>
        </p:txBody>
      </p:sp>
      <p:sp>
        <p:nvSpPr>
          <p:cNvPr id="82" name="Google Shape;82;p18"/>
          <p:cNvSpPr txBox="1">
            <a:spLocks noGrp="1"/>
          </p:cNvSpPr>
          <p:nvPr>
            <p:ph type="title" idx="2"/>
          </p:nvPr>
        </p:nvSpPr>
        <p:spPr>
          <a:xfrm>
            <a:off x="1248887" y="1335798"/>
            <a:ext cx="1628700" cy="1122300"/>
          </a:xfrm>
          <a:prstGeom prst="rect">
            <a:avLst/>
          </a:prstGeom>
          <a:noFill/>
          <a:ln>
            <a:noFill/>
          </a:ln>
        </p:spPr>
        <p:txBody>
          <a:bodyPr spcFirstLastPara="1" wrap="square" lIns="126300" tIns="126300" rIns="126300" bIns="126300" anchor="ctr" anchorCtr="0">
            <a:noAutofit/>
          </a:bodyPr>
          <a:lstStyle>
            <a:lvl1pPr lvl="0" algn="ctr" rtl="0">
              <a:lnSpc>
                <a:spcPct val="100000"/>
              </a:lnSpc>
              <a:spcBef>
                <a:spcPts val="0"/>
              </a:spcBef>
              <a:spcAft>
                <a:spcPts val="0"/>
              </a:spcAft>
              <a:buSzPts val="8300"/>
              <a:buNone/>
              <a:defRPr sz="8300">
                <a:solidFill>
                  <a:schemeClr val="accent2"/>
                </a:solidFill>
              </a:defRPr>
            </a:lvl1pPr>
            <a:lvl2pPr lvl="1" algn="ctr" rtl="0">
              <a:lnSpc>
                <a:spcPct val="100000"/>
              </a:lnSpc>
              <a:spcBef>
                <a:spcPts val="0"/>
              </a:spcBef>
              <a:spcAft>
                <a:spcPts val="0"/>
              </a:spcAft>
              <a:buSzPts val="8300"/>
              <a:buNone/>
              <a:defRPr sz="8300"/>
            </a:lvl2pPr>
            <a:lvl3pPr lvl="2" algn="ctr" rtl="0">
              <a:lnSpc>
                <a:spcPct val="100000"/>
              </a:lnSpc>
              <a:spcBef>
                <a:spcPts val="0"/>
              </a:spcBef>
              <a:spcAft>
                <a:spcPts val="0"/>
              </a:spcAft>
              <a:buSzPts val="8300"/>
              <a:buNone/>
              <a:defRPr sz="8300"/>
            </a:lvl3pPr>
            <a:lvl4pPr lvl="3" algn="ctr" rtl="0">
              <a:lnSpc>
                <a:spcPct val="100000"/>
              </a:lnSpc>
              <a:spcBef>
                <a:spcPts val="0"/>
              </a:spcBef>
              <a:spcAft>
                <a:spcPts val="0"/>
              </a:spcAft>
              <a:buSzPts val="8300"/>
              <a:buNone/>
              <a:defRPr sz="8300"/>
            </a:lvl4pPr>
            <a:lvl5pPr lvl="4" algn="ctr" rtl="0">
              <a:lnSpc>
                <a:spcPct val="100000"/>
              </a:lnSpc>
              <a:spcBef>
                <a:spcPts val="0"/>
              </a:spcBef>
              <a:spcAft>
                <a:spcPts val="0"/>
              </a:spcAft>
              <a:buSzPts val="8300"/>
              <a:buNone/>
              <a:defRPr sz="8300"/>
            </a:lvl5pPr>
            <a:lvl6pPr lvl="5" algn="ctr" rtl="0">
              <a:lnSpc>
                <a:spcPct val="100000"/>
              </a:lnSpc>
              <a:spcBef>
                <a:spcPts val="0"/>
              </a:spcBef>
              <a:spcAft>
                <a:spcPts val="0"/>
              </a:spcAft>
              <a:buSzPts val="8300"/>
              <a:buNone/>
              <a:defRPr sz="8300"/>
            </a:lvl6pPr>
            <a:lvl7pPr lvl="6" algn="ctr" rtl="0">
              <a:lnSpc>
                <a:spcPct val="100000"/>
              </a:lnSpc>
              <a:spcBef>
                <a:spcPts val="0"/>
              </a:spcBef>
              <a:spcAft>
                <a:spcPts val="0"/>
              </a:spcAft>
              <a:buSzPts val="8300"/>
              <a:buNone/>
              <a:defRPr sz="8300"/>
            </a:lvl7pPr>
            <a:lvl8pPr lvl="7" algn="ctr" rtl="0">
              <a:lnSpc>
                <a:spcPct val="100000"/>
              </a:lnSpc>
              <a:spcBef>
                <a:spcPts val="0"/>
              </a:spcBef>
              <a:spcAft>
                <a:spcPts val="0"/>
              </a:spcAft>
              <a:buSzPts val="8300"/>
              <a:buNone/>
              <a:defRPr sz="8300"/>
            </a:lvl8pPr>
            <a:lvl9pPr lvl="8" algn="ctr" rtl="0">
              <a:lnSpc>
                <a:spcPct val="100000"/>
              </a:lnSpc>
              <a:spcBef>
                <a:spcPts val="0"/>
              </a:spcBef>
              <a:spcAft>
                <a:spcPts val="0"/>
              </a:spcAft>
              <a:buSzPts val="8300"/>
              <a:buNone/>
              <a:defRPr sz="8300"/>
            </a:lvl9pPr>
          </a:lstStyle>
          <a:p>
            <a:endParaRPr/>
          </a:p>
        </p:txBody>
      </p:sp>
      <p:sp>
        <p:nvSpPr>
          <p:cNvPr id="83" name="Google Shape;83;p18"/>
          <p:cNvSpPr txBox="1">
            <a:spLocks noGrp="1"/>
          </p:cNvSpPr>
          <p:nvPr>
            <p:ph type="subTitle" idx="1"/>
          </p:nvPr>
        </p:nvSpPr>
        <p:spPr>
          <a:xfrm>
            <a:off x="959760" y="5160466"/>
            <a:ext cx="3473100" cy="805500"/>
          </a:xfrm>
          <a:prstGeom prst="rect">
            <a:avLst/>
          </a:prstGeom>
          <a:noFill/>
          <a:ln>
            <a:noFill/>
          </a:ln>
        </p:spPr>
        <p:txBody>
          <a:bodyPr spcFirstLastPara="1" wrap="square" lIns="126300" tIns="126300" rIns="126300" bIns="126300" anchor="ctr" anchorCtr="0">
            <a:noAutofit/>
          </a:bodyPr>
          <a:lstStyle>
            <a:lvl1pPr lvl="0" algn="l" rtl="0">
              <a:lnSpc>
                <a:spcPct val="150000"/>
              </a:lnSpc>
              <a:spcBef>
                <a:spcPts val="0"/>
              </a:spcBef>
              <a:spcAft>
                <a:spcPts val="0"/>
              </a:spcAft>
              <a:buSzPts val="2000"/>
              <a:buNone/>
              <a:defRPr sz="2100">
                <a:solidFill>
                  <a:schemeClr val="accent2"/>
                </a:solidFill>
              </a:defRPr>
            </a:lvl1pPr>
            <a:lvl2pPr lvl="1" algn="ctr" rtl="0">
              <a:lnSpc>
                <a:spcPct val="100000"/>
              </a:lnSpc>
              <a:spcBef>
                <a:spcPts val="0"/>
              </a:spcBef>
              <a:spcAft>
                <a:spcPts val="0"/>
              </a:spcAft>
              <a:buSzPts val="2000"/>
              <a:buNone/>
              <a:defRPr/>
            </a:lvl2pPr>
            <a:lvl3pPr lvl="2" algn="ctr" rtl="0">
              <a:lnSpc>
                <a:spcPct val="100000"/>
              </a:lnSpc>
              <a:spcBef>
                <a:spcPts val="0"/>
              </a:spcBef>
              <a:spcAft>
                <a:spcPts val="0"/>
              </a:spcAft>
              <a:buSzPts val="2000"/>
              <a:buNone/>
              <a:defRPr/>
            </a:lvl3pPr>
            <a:lvl4pPr lvl="3" algn="ctr" rtl="0">
              <a:lnSpc>
                <a:spcPct val="100000"/>
              </a:lnSpc>
              <a:spcBef>
                <a:spcPts val="0"/>
              </a:spcBef>
              <a:spcAft>
                <a:spcPts val="0"/>
              </a:spcAft>
              <a:buSzPts val="2000"/>
              <a:buNone/>
              <a:defRPr/>
            </a:lvl4pPr>
            <a:lvl5pPr lvl="4" algn="ctr" rtl="0">
              <a:lnSpc>
                <a:spcPct val="100000"/>
              </a:lnSpc>
              <a:spcBef>
                <a:spcPts val="0"/>
              </a:spcBef>
              <a:spcAft>
                <a:spcPts val="0"/>
              </a:spcAft>
              <a:buSzPts val="2000"/>
              <a:buNone/>
              <a:defRPr/>
            </a:lvl5pPr>
            <a:lvl6pPr lvl="5" algn="ctr" rtl="0">
              <a:lnSpc>
                <a:spcPct val="100000"/>
              </a:lnSpc>
              <a:spcBef>
                <a:spcPts val="0"/>
              </a:spcBef>
              <a:spcAft>
                <a:spcPts val="0"/>
              </a:spcAft>
              <a:buSzPts val="2000"/>
              <a:buNone/>
              <a:defRPr/>
            </a:lvl6pPr>
            <a:lvl7pPr lvl="6" algn="ctr" rtl="0">
              <a:lnSpc>
                <a:spcPct val="100000"/>
              </a:lnSpc>
              <a:spcBef>
                <a:spcPts val="0"/>
              </a:spcBef>
              <a:spcAft>
                <a:spcPts val="0"/>
              </a:spcAft>
              <a:buSzPts val="2000"/>
              <a:buNone/>
              <a:defRPr/>
            </a:lvl7pPr>
            <a:lvl8pPr lvl="7" algn="ctr" rtl="0">
              <a:lnSpc>
                <a:spcPct val="100000"/>
              </a:lnSpc>
              <a:spcBef>
                <a:spcPts val="0"/>
              </a:spcBef>
              <a:spcAft>
                <a:spcPts val="0"/>
              </a:spcAft>
              <a:buSzPts val="2000"/>
              <a:buNone/>
              <a:defRPr/>
            </a:lvl8pPr>
            <a:lvl9pPr lvl="8" algn="ctr" rtl="0">
              <a:lnSpc>
                <a:spcPct val="100000"/>
              </a:lnSpc>
              <a:spcBef>
                <a:spcPts val="0"/>
              </a:spcBef>
              <a:spcAft>
                <a:spcPts val="0"/>
              </a:spcAft>
              <a:buSzPts val="2000"/>
              <a:buNone/>
              <a:defRPr/>
            </a:lvl9pPr>
          </a:lstStyle>
          <a:p>
            <a:endParaRPr/>
          </a:p>
        </p:txBody>
      </p:sp>
      <p:pic>
        <p:nvPicPr>
          <p:cNvPr id="84" name="Google Shape;84;p18"/>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85" name="Google Shape;85;p18"/>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86" name="Google Shape;86;p18"/>
          <p:cNvPicPr preferRelativeResize="0"/>
          <p:nvPr/>
        </p:nvPicPr>
        <p:blipFill rotWithShape="1">
          <a:blip r:embed="rId3">
            <a:alphaModFix/>
          </a:blip>
          <a:srcRect l="2722" r="2732"/>
          <a:stretch/>
        </p:blipFill>
        <p:spPr>
          <a:xfrm>
            <a:off x="10388589" y="6240464"/>
            <a:ext cx="1305999" cy="308305"/>
          </a:xfrm>
          <a:prstGeom prst="rect">
            <a:avLst/>
          </a:prstGeom>
          <a:noFill/>
          <a:ln>
            <a:noFill/>
          </a:ln>
        </p:spPr>
      </p:pic>
      <p:sp>
        <p:nvSpPr>
          <p:cNvPr id="87" name="Google Shape;87;p18"/>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body" type="titleOnly">
  <p:cSld name="TITLE_ONLY">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1552403" y="422226"/>
            <a:ext cx="9676800" cy="763500"/>
          </a:xfrm>
          <a:prstGeom prst="rect">
            <a:avLst/>
          </a:prstGeom>
          <a:noFill/>
          <a:ln>
            <a:noFill/>
          </a:ln>
        </p:spPr>
        <p:txBody>
          <a:bodyPr spcFirstLastPara="1" wrap="square" lIns="126300" tIns="126300" rIns="126300" bIns="126300" anchor="ctr" anchorCtr="0">
            <a:noAutofit/>
          </a:bodyPr>
          <a:lstStyle>
            <a:lvl1pPr lvl="0" algn="l" rtl="0">
              <a:lnSpc>
                <a:spcPct val="100000"/>
              </a:lnSpc>
              <a:spcBef>
                <a:spcPts val="0"/>
              </a:spcBef>
              <a:spcAft>
                <a:spcPts val="0"/>
              </a:spcAft>
              <a:buSzPts val="4400"/>
              <a:buNone/>
              <a:defRPr/>
            </a:lvl1pPr>
            <a:lvl2pPr lvl="1" algn="l" rtl="0">
              <a:lnSpc>
                <a:spcPct val="100000"/>
              </a:lnSpc>
              <a:spcBef>
                <a:spcPts val="0"/>
              </a:spcBef>
              <a:spcAft>
                <a:spcPts val="0"/>
              </a:spcAft>
              <a:buSzPts val="3900"/>
              <a:buNone/>
              <a:defRPr/>
            </a:lvl2pPr>
            <a:lvl3pPr lvl="2" algn="l" rtl="0">
              <a:lnSpc>
                <a:spcPct val="100000"/>
              </a:lnSpc>
              <a:spcBef>
                <a:spcPts val="0"/>
              </a:spcBef>
              <a:spcAft>
                <a:spcPts val="0"/>
              </a:spcAft>
              <a:buSzPts val="3900"/>
              <a:buNone/>
              <a:defRPr/>
            </a:lvl3pPr>
            <a:lvl4pPr lvl="3" algn="l" rtl="0">
              <a:lnSpc>
                <a:spcPct val="100000"/>
              </a:lnSpc>
              <a:spcBef>
                <a:spcPts val="0"/>
              </a:spcBef>
              <a:spcAft>
                <a:spcPts val="0"/>
              </a:spcAft>
              <a:buSzPts val="3900"/>
              <a:buNone/>
              <a:defRPr/>
            </a:lvl4pPr>
            <a:lvl5pPr lvl="4" algn="l" rtl="0">
              <a:lnSpc>
                <a:spcPct val="100000"/>
              </a:lnSpc>
              <a:spcBef>
                <a:spcPts val="0"/>
              </a:spcBef>
              <a:spcAft>
                <a:spcPts val="0"/>
              </a:spcAft>
              <a:buSzPts val="3900"/>
              <a:buNone/>
              <a:defRPr/>
            </a:lvl5pPr>
            <a:lvl6pPr lvl="5" algn="l" rtl="0">
              <a:lnSpc>
                <a:spcPct val="100000"/>
              </a:lnSpc>
              <a:spcBef>
                <a:spcPts val="0"/>
              </a:spcBef>
              <a:spcAft>
                <a:spcPts val="0"/>
              </a:spcAft>
              <a:buSzPts val="3900"/>
              <a:buNone/>
              <a:defRPr/>
            </a:lvl6pPr>
            <a:lvl7pPr lvl="6" algn="l" rtl="0">
              <a:lnSpc>
                <a:spcPct val="100000"/>
              </a:lnSpc>
              <a:spcBef>
                <a:spcPts val="0"/>
              </a:spcBef>
              <a:spcAft>
                <a:spcPts val="0"/>
              </a:spcAft>
              <a:buSzPts val="3900"/>
              <a:buNone/>
              <a:defRPr/>
            </a:lvl7pPr>
            <a:lvl8pPr lvl="7" algn="l" rtl="0">
              <a:lnSpc>
                <a:spcPct val="100000"/>
              </a:lnSpc>
              <a:spcBef>
                <a:spcPts val="0"/>
              </a:spcBef>
              <a:spcAft>
                <a:spcPts val="0"/>
              </a:spcAft>
              <a:buSzPts val="3900"/>
              <a:buNone/>
              <a:defRPr/>
            </a:lvl8pPr>
            <a:lvl9pPr lvl="8" algn="l" rtl="0">
              <a:lnSpc>
                <a:spcPct val="100000"/>
              </a:lnSpc>
              <a:spcBef>
                <a:spcPts val="0"/>
              </a:spcBef>
              <a:spcAft>
                <a:spcPts val="0"/>
              </a:spcAft>
              <a:buSzPts val="3900"/>
              <a:buNone/>
              <a:defRPr/>
            </a:lvl9pPr>
          </a:lstStyle>
          <a:p>
            <a:endParaRPr/>
          </a:p>
        </p:txBody>
      </p:sp>
      <p:pic>
        <p:nvPicPr>
          <p:cNvPr id="90" name="Google Shape;90;p19"/>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
        <p:nvSpPr>
          <p:cNvPr id="91" name="Google Shape;91;p19"/>
          <p:cNvSpPr txBox="1">
            <a:spLocks noGrp="1"/>
          </p:cNvSpPr>
          <p:nvPr>
            <p:ph type="subTitle" idx="1"/>
          </p:nvPr>
        </p:nvSpPr>
        <p:spPr>
          <a:xfrm>
            <a:off x="1755627" y="1475500"/>
            <a:ext cx="8921100" cy="3412800"/>
          </a:xfrm>
          <a:prstGeom prst="rect">
            <a:avLst/>
          </a:prstGeom>
          <a:noFill/>
          <a:ln>
            <a:noFill/>
          </a:ln>
        </p:spPr>
        <p:txBody>
          <a:bodyPr spcFirstLastPara="1" wrap="square" lIns="126300" tIns="126300" rIns="126300" bIns="126300" anchor="t" anchorCtr="0">
            <a:noAutofit/>
          </a:bodyPr>
          <a:lstStyle>
            <a:lvl1pPr lvl="0" algn="l" rtl="0">
              <a:lnSpc>
                <a:spcPct val="100000"/>
              </a:lnSpc>
              <a:spcBef>
                <a:spcPts val="0"/>
              </a:spcBef>
              <a:spcAft>
                <a:spcPts val="0"/>
              </a:spcAft>
              <a:buSzPts val="2000"/>
              <a:buNone/>
              <a:defRPr sz="2100"/>
            </a:lvl1pPr>
            <a:lvl2pPr lvl="1" algn="ctr" rtl="0">
              <a:lnSpc>
                <a:spcPct val="100000"/>
              </a:lnSpc>
              <a:spcBef>
                <a:spcPts val="0"/>
              </a:spcBef>
              <a:spcAft>
                <a:spcPts val="0"/>
              </a:spcAft>
              <a:buSzPts val="2000"/>
              <a:buNone/>
              <a:defRPr/>
            </a:lvl2pPr>
            <a:lvl3pPr lvl="2" algn="ctr" rtl="0">
              <a:lnSpc>
                <a:spcPct val="100000"/>
              </a:lnSpc>
              <a:spcBef>
                <a:spcPts val="0"/>
              </a:spcBef>
              <a:spcAft>
                <a:spcPts val="0"/>
              </a:spcAft>
              <a:buSzPts val="2000"/>
              <a:buNone/>
              <a:defRPr/>
            </a:lvl3pPr>
            <a:lvl4pPr lvl="3" algn="ctr" rtl="0">
              <a:lnSpc>
                <a:spcPct val="100000"/>
              </a:lnSpc>
              <a:spcBef>
                <a:spcPts val="0"/>
              </a:spcBef>
              <a:spcAft>
                <a:spcPts val="0"/>
              </a:spcAft>
              <a:buSzPts val="2000"/>
              <a:buNone/>
              <a:defRPr/>
            </a:lvl4pPr>
            <a:lvl5pPr lvl="4" algn="ctr" rtl="0">
              <a:lnSpc>
                <a:spcPct val="100000"/>
              </a:lnSpc>
              <a:spcBef>
                <a:spcPts val="0"/>
              </a:spcBef>
              <a:spcAft>
                <a:spcPts val="0"/>
              </a:spcAft>
              <a:buSzPts val="2000"/>
              <a:buNone/>
              <a:defRPr/>
            </a:lvl5pPr>
            <a:lvl6pPr lvl="5" algn="ctr" rtl="0">
              <a:lnSpc>
                <a:spcPct val="100000"/>
              </a:lnSpc>
              <a:spcBef>
                <a:spcPts val="0"/>
              </a:spcBef>
              <a:spcAft>
                <a:spcPts val="0"/>
              </a:spcAft>
              <a:buSzPts val="2000"/>
              <a:buNone/>
              <a:defRPr/>
            </a:lvl6pPr>
            <a:lvl7pPr lvl="6" algn="ctr" rtl="0">
              <a:lnSpc>
                <a:spcPct val="100000"/>
              </a:lnSpc>
              <a:spcBef>
                <a:spcPts val="0"/>
              </a:spcBef>
              <a:spcAft>
                <a:spcPts val="0"/>
              </a:spcAft>
              <a:buSzPts val="2000"/>
              <a:buNone/>
              <a:defRPr/>
            </a:lvl7pPr>
            <a:lvl8pPr lvl="7" algn="ctr" rtl="0">
              <a:lnSpc>
                <a:spcPct val="100000"/>
              </a:lnSpc>
              <a:spcBef>
                <a:spcPts val="0"/>
              </a:spcBef>
              <a:spcAft>
                <a:spcPts val="0"/>
              </a:spcAft>
              <a:buSzPts val="2000"/>
              <a:buNone/>
              <a:defRPr/>
            </a:lvl8pPr>
            <a:lvl9pPr lvl="8" algn="ctr" rtl="0">
              <a:lnSpc>
                <a:spcPct val="100000"/>
              </a:lnSpc>
              <a:spcBef>
                <a:spcPts val="0"/>
              </a:spcBef>
              <a:spcAft>
                <a:spcPts val="0"/>
              </a:spcAft>
              <a:buSzPts val="2000"/>
              <a:buNone/>
              <a:defRPr/>
            </a:lvl9pPr>
          </a:lstStyle>
          <a:p>
            <a:endParaRPr/>
          </a:p>
        </p:txBody>
      </p:sp>
      <p:pic>
        <p:nvPicPr>
          <p:cNvPr id="92" name="Google Shape;92;p19"/>
          <p:cNvPicPr preferRelativeResize="0"/>
          <p:nvPr/>
        </p:nvPicPr>
        <p:blipFill rotWithShape="1">
          <a:blip r:embed="rId3">
            <a:alphaModFix/>
          </a:blip>
          <a:srcRect l="2722" r="2732"/>
          <a:stretch/>
        </p:blipFill>
        <p:spPr>
          <a:xfrm>
            <a:off x="10388589" y="6240464"/>
            <a:ext cx="1305999" cy="308305"/>
          </a:xfrm>
          <a:prstGeom prst="rect">
            <a:avLst/>
          </a:prstGeom>
          <a:noFill/>
          <a:ln>
            <a:noFill/>
          </a:ln>
        </p:spPr>
      </p:pic>
      <p:sp>
        <p:nvSpPr>
          <p:cNvPr id="93" name="Google Shape;93;p19"/>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body">
  <p:cSld name="CUSTOM_7_1">
    <p:bg>
      <p:bgPr>
        <a:solidFill>
          <a:schemeClr val="lt1"/>
        </a:solidFill>
        <a:effectLst/>
      </p:bgPr>
    </p:bg>
    <p:spTree>
      <p:nvGrpSpPr>
        <p:cNvPr id="1" name="Shape 94"/>
        <p:cNvGrpSpPr/>
        <p:nvPr/>
      </p:nvGrpSpPr>
      <p:grpSpPr>
        <a:xfrm>
          <a:off x="0" y="0"/>
          <a:ext cx="0" cy="0"/>
          <a:chOff x="0" y="0"/>
          <a:chExt cx="0" cy="0"/>
        </a:xfrm>
      </p:grpSpPr>
      <p:pic>
        <p:nvPicPr>
          <p:cNvPr id="95" name="Google Shape;95;p20"/>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
        <p:nvSpPr>
          <p:cNvPr id="96" name="Google Shape;96;p20"/>
          <p:cNvSpPr txBox="1">
            <a:spLocks noGrp="1"/>
          </p:cNvSpPr>
          <p:nvPr>
            <p:ph type="subTitle" idx="1"/>
          </p:nvPr>
        </p:nvSpPr>
        <p:spPr>
          <a:xfrm>
            <a:off x="1755627" y="1475500"/>
            <a:ext cx="8921100" cy="3412800"/>
          </a:xfrm>
          <a:prstGeom prst="rect">
            <a:avLst/>
          </a:prstGeom>
          <a:noFill/>
          <a:ln>
            <a:noFill/>
          </a:ln>
        </p:spPr>
        <p:txBody>
          <a:bodyPr spcFirstLastPara="1" wrap="square" lIns="126300" tIns="126300" rIns="126300" bIns="126300" anchor="t" anchorCtr="0">
            <a:noAutofit/>
          </a:bodyPr>
          <a:lstStyle>
            <a:lvl1pPr lvl="0" algn="l" rtl="0">
              <a:lnSpc>
                <a:spcPct val="115000"/>
              </a:lnSpc>
              <a:spcBef>
                <a:spcPts val="0"/>
              </a:spcBef>
              <a:spcAft>
                <a:spcPts val="0"/>
              </a:spcAft>
              <a:buSzPts val="2000"/>
              <a:buNone/>
              <a:defRPr sz="2100"/>
            </a:lvl1pPr>
            <a:lvl2pPr lvl="1" algn="ctr" rtl="0">
              <a:lnSpc>
                <a:spcPct val="100000"/>
              </a:lnSpc>
              <a:spcBef>
                <a:spcPts val="0"/>
              </a:spcBef>
              <a:spcAft>
                <a:spcPts val="0"/>
              </a:spcAft>
              <a:buSzPts val="2000"/>
              <a:buNone/>
              <a:defRPr/>
            </a:lvl2pPr>
            <a:lvl3pPr lvl="2" algn="ctr" rtl="0">
              <a:lnSpc>
                <a:spcPct val="100000"/>
              </a:lnSpc>
              <a:spcBef>
                <a:spcPts val="0"/>
              </a:spcBef>
              <a:spcAft>
                <a:spcPts val="0"/>
              </a:spcAft>
              <a:buSzPts val="2000"/>
              <a:buNone/>
              <a:defRPr/>
            </a:lvl3pPr>
            <a:lvl4pPr lvl="3" algn="ctr" rtl="0">
              <a:lnSpc>
                <a:spcPct val="100000"/>
              </a:lnSpc>
              <a:spcBef>
                <a:spcPts val="0"/>
              </a:spcBef>
              <a:spcAft>
                <a:spcPts val="0"/>
              </a:spcAft>
              <a:buSzPts val="2000"/>
              <a:buNone/>
              <a:defRPr/>
            </a:lvl4pPr>
            <a:lvl5pPr lvl="4" algn="ctr" rtl="0">
              <a:lnSpc>
                <a:spcPct val="100000"/>
              </a:lnSpc>
              <a:spcBef>
                <a:spcPts val="0"/>
              </a:spcBef>
              <a:spcAft>
                <a:spcPts val="0"/>
              </a:spcAft>
              <a:buSzPts val="2000"/>
              <a:buNone/>
              <a:defRPr/>
            </a:lvl5pPr>
            <a:lvl6pPr lvl="5" algn="ctr" rtl="0">
              <a:lnSpc>
                <a:spcPct val="100000"/>
              </a:lnSpc>
              <a:spcBef>
                <a:spcPts val="0"/>
              </a:spcBef>
              <a:spcAft>
                <a:spcPts val="0"/>
              </a:spcAft>
              <a:buSzPts val="2000"/>
              <a:buNone/>
              <a:defRPr/>
            </a:lvl6pPr>
            <a:lvl7pPr lvl="6" algn="ctr" rtl="0">
              <a:lnSpc>
                <a:spcPct val="100000"/>
              </a:lnSpc>
              <a:spcBef>
                <a:spcPts val="0"/>
              </a:spcBef>
              <a:spcAft>
                <a:spcPts val="0"/>
              </a:spcAft>
              <a:buSzPts val="2000"/>
              <a:buNone/>
              <a:defRPr/>
            </a:lvl7pPr>
            <a:lvl8pPr lvl="7" algn="ctr" rtl="0">
              <a:lnSpc>
                <a:spcPct val="100000"/>
              </a:lnSpc>
              <a:spcBef>
                <a:spcPts val="0"/>
              </a:spcBef>
              <a:spcAft>
                <a:spcPts val="0"/>
              </a:spcAft>
              <a:buSzPts val="2000"/>
              <a:buNone/>
              <a:defRPr/>
            </a:lvl8pPr>
            <a:lvl9pPr lvl="8" algn="ctr" rtl="0">
              <a:lnSpc>
                <a:spcPct val="100000"/>
              </a:lnSpc>
              <a:spcBef>
                <a:spcPts val="0"/>
              </a:spcBef>
              <a:spcAft>
                <a:spcPts val="0"/>
              </a:spcAft>
              <a:buSzPts val="2000"/>
              <a:buNone/>
              <a:defRPr/>
            </a:lvl9pPr>
          </a:lstStyle>
          <a:p>
            <a:endParaRPr/>
          </a:p>
        </p:txBody>
      </p:sp>
      <p:pic>
        <p:nvPicPr>
          <p:cNvPr id="97" name="Google Shape;97;p20"/>
          <p:cNvPicPr preferRelativeResize="0"/>
          <p:nvPr/>
        </p:nvPicPr>
        <p:blipFill rotWithShape="1">
          <a:blip r:embed="rId3">
            <a:alphaModFix/>
          </a:blip>
          <a:srcRect l="2722" r="2732"/>
          <a:stretch/>
        </p:blipFill>
        <p:spPr>
          <a:xfrm>
            <a:off x="10388589" y="6240464"/>
            <a:ext cx="1305999" cy="308305"/>
          </a:xfrm>
          <a:prstGeom prst="rect">
            <a:avLst/>
          </a:prstGeom>
          <a:noFill/>
          <a:ln>
            <a:noFill/>
          </a:ln>
        </p:spPr>
      </p:pic>
      <p:sp>
        <p:nvSpPr>
          <p:cNvPr id="98" name="Google Shape;98;p20"/>
          <p:cNvSpPr txBox="1">
            <a:spLocks noGrp="1"/>
          </p:cNvSpPr>
          <p:nvPr>
            <p:ph type="title"/>
          </p:nvPr>
        </p:nvSpPr>
        <p:spPr>
          <a:xfrm>
            <a:off x="1573840" y="425200"/>
            <a:ext cx="9794400" cy="763500"/>
          </a:xfrm>
          <a:prstGeom prst="rect">
            <a:avLst/>
          </a:prstGeom>
          <a:noFill/>
          <a:ln>
            <a:noFill/>
          </a:ln>
        </p:spPr>
        <p:txBody>
          <a:bodyPr spcFirstLastPara="1" wrap="square" lIns="126300" tIns="126300" rIns="126300" bIns="126300" anchor="ctr" anchorCtr="0">
            <a:spAutoFit/>
          </a:bodyPr>
          <a:lstStyle>
            <a:lvl1pPr lvl="0" algn="ctr" rtl="0">
              <a:lnSpc>
                <a:spcPct val="100000"/>
              </a:lnSpc>
              <a:spcBef>
                <a:spcPts val="0"/>
              </a:spcBef>
              <a:spcAft>
                <a:spcPts val="0"/>
              </a:spcAft>
              <a:buClr>
                <a:srgbClr val="445D73"/>
              </a:buClr>
              <a:buSzPts val="4400"/>
              <a:buNone/>
              <a:defRPr>
                <a:solidFill>
                  <a:srgbClr val="445D73"/>
                </a:solidFill>
              </a:defRPr>
            </a:lvl1pPr>
            <a:lvl2pPr lvl="1" algn="ctr" rtl="0">
              <a:lnSpc>
                <a:spcPct val="100000"/>
              </a:lnSpc>
              <a:spcBef>
                <a:spcPts val="0"/>
              </a:spcBef>
              <a:spcAft>
                <a:spcPts val="0"/>
              </a:spcAft>
              <a:buSzPts val="3900"/>
              <a:buNone/>
              <a:defRPr/>
            </a:lvl2pPr>
            <a:lvl3pPr lvl="2" algn="ctr" rtl="0">
              <a:lnSpc>
                <a:spcPct val="100000"/>
              </a:lnSpc>
              <a:spcBef>
                <a:spcPts val="0"/>
              </a:spcBef>
              <a:spcAft>
                <a:spcPts val="0"/>
              </a:spcAft>
              <a:buSzPts val="3900"/>
              <a:buNone/>
              <a:defRPr/>
            </a:lvl3pPr>
            <a:lvl4pPr lvl="3" algn="ctr" rtl="0">
              <a:lnSpc>
                <a:spcPct val="100000"/>
              </a:lnSpc>
              <a:spcBef>
                <a:spcPts val="0"/>
              </a:spcBef>
              <a:spcAft>
                <a:spcPts val="0"/>
              </a:spcAft>
              <a:buSzPts val="3900"/>
              <a:buNone/>
              <a:defRPr/>
            </a:lvl4pPr>
            <a:lvl5pPr lvl="4" algn="ctr" rtl="0">
              <a:lnSpc>
                <a:spcPct val="100000"/>
              </a:lnSpc>
              <a:spcBef>
                <a:spcPts val="0"/>
              </a:spcBef>
              <a:spcAft>
                <a:spcPts val="0"/>
              </a:spcAft>
              <a:buSzPts val="3900"/>
              <a:buNone/>
              <a:defRPr/>
            </a:lvl5pPr>
            <a:lvl6pPr lvl="5" algn="ctr" rtl="0">
              <a:lnSpc>
                <a:spcPct val="100000"/>
              </a:lnSpc>
              <a:spcBef>
                <a:spcPts val="0"/>
              </a:spcBef>
              <a:spcAft>
                <a:spcPts val="0"/>
              </a:spcAft>
              <a:buSzPts val="3900"/>
              <a:buNone/>
              <a:defRPr/>
            </a:lvl6pPr>
            <a:lvl7pPr lvl="6" algn="ctr" rtl="0">
              <a:lnSpc>
                <a:spcPct val="100000"/>
              </a:lnSpc>
              <a:spcBef>
                <a:spcPts val="0"/>
              </a:spcBef>
              <a:spcAft>
                <a:spcPts val="0"/>
              </a:spcAft>
              <a:buSzPts val="3900"/>
              <a:buNone/>
              <a:defRPr/>
            </a:lvl7pPr>
            <a:lvl8pPr lvl="7" algn="ctr" rtl="0">
              <a:lnSpc>
                <a:spcPct val="100000"/>
              </a:lnSpc>
              <a:spcBef>
                <a:spcPts val="0"/>
              </a:spcBef>
              <a:spcAft>
                <a:spcPts val="0"/>
              </a:spcAft>
              <a:buSzPts val="3900"/>
              <a:buNone/>
              <a:defRPr/>
            </a:lvl8pPr>
            <a:lvl9pPr lvl="8" algn="ctr" rtl="0">
              <a:lnSpc>
                <a:spcPct val="100000"/>
              </a:lnSpc>
              <a:spcBef>
                <a:spcPts val="0"/>
              </a:spcBef>
              <a:spcAft>
                <a:spcPts val="0"/>
              </a:spcAft>
              <a:buSzPts val="3900"/>
              <a:buNone/>
              <a:defRPr/>
            </a:lvl9pPr>
          </a:lstStyle>
          <a:p>
            <a:endParaRPr/>
          </a:p>
        </p:txBody>
      </p:sp>
      <p:sp>
        <p:nvSpPr>
          <p:cNvPr id="99" name="Google Shape;99;p20"/>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6094475" y="1324933"/>
            <a:ext cx="5129100" cy="1292400"/>
          </a:xfrm>
          <a:prstGeom prst="rect">
            <a:avLst/>
          </a:prstGeom>
          <a:noFill/>
          <a:ln>
            <a:noFill/>
          </a:ln>
        </p:spPr>
        <p:txBody>
          <a:bodyPr spcFirstLastPara="1" wrap="square" lIns="126300" tIns="126300" rIns="126300" bIns="126300" anchor="ctr" anchorCtr="0">
            <a:noAutofit/>
          </a:bodyPr>
          <a:lstStyle>
            <a:lvl1pPr lvl="0" algn="l" rtl="0">
              <a:lnSpc>
                <a:spcPct val="100000"/>
              </a:lnSpc>
              <a:spcBef>
                <a:spcPts val="0"/>
              </a:spcBef>
              <a:spcAft>
                <a:spcPts val="0"/>
              </a:spcAft>
              <a:buSzPts val="4500"/>
              <a:buNone/>
              <a:defRPr sz="6000"/>
            </a:lvl1pPr>
            <a:lvl2pPr lvl="1" algn="ctr" rtl="0">
              <a:lnSpc>
                <a:spcPct val="100000"/>
              </a:lnSpc>
              <a:spcBef>
                <a:spcPts val="0"/>
              </a:spcBef>
              <a:spcAft>
                <a:spcPts val="0"/>
              </a:spcAft>
              <a:buSzPts val="4900"/>
              <a:buNone/>
              <a:defRPr sz="4900"/>
            </a:lvl2pPr>
            <a:lvl3pPr lvl="2" algn="ctr" rtl="0">
              <a:lnSpc>
                <a:spcPct val="100000"/>
              </a:lnSpc>
              <a:spcBef>
                <a:spcPts val="0"/>
              </a:spcBef>
              <a:spcAft>
                <a:spcPts val="0"/>
              </a:spcAft>
              <a:buSzPts val="4900"/>
              <a:buNone/>
              <a:defRPr sz="4900"/>
            </a:lvl3pPr>
            <a:lvl4pPr lvl="3" algn="ctr" rtl="0">
              <a:lnSpc>
                <a:spcPct val="100000"/>
              </a:lnSpc>
              <a:spcBef>
                <a:spcPts val="0"/>
              </a:spcBef>
              <a:spcAft>
                <a:spcPts val="0"/>
              </a:spcAft>
              <a:buSzPts val="4900"/>
              <a:buNone/>
              <a:defRPr sz="4900"/>
            </a:lvl4pPr>
            <a:lvl5pPr lvl="4" algn="ctr" rtl="0">
              <a:lnSpc>
                <a:spcPct val="100000"/>
              </a:lnSpc>
              <a:spcBef>
                <a:spcPts val="0"/>
              </a:spcBef>
              <a:spcAft>
                <a:spcPts val="0"/>
              </a:spcAft>
              <a:buSzPts val="4900"/>
              <a:buNone/>
              <a:defRPr sz="4900"/>
            </a:lvl5pPr>
            <a:lvl6pPr lvl="5" algn="ctr" rtl="0">
              <a:lnSpc>
                <a:spcPct val="100000"/>
              </a:lnSpc>
              <a:spcBef>
                <a:spcPts val="0"/>
              </a:spcBef>
              <a:spcAft>
                <a:spcPts val="0"/>
              </a:spcAft>
              <a:buSzPts val="4900"/>
              <a:buNone/>
              <a:defRPr sz="4900"/>
            </a:lvl6pPr>
            <a:lvl7pPr lvl="6" algn="ctr" rtl="0">
              <a:lnSpc>
                <a:spcPct val="100000"/>
              </a:lnSpc>
              <a:spcBef>
                <a:spcPts val="0"/>
              </a:spcBef>
              <a:spcAft>
                <a:spcPts val="0"/>
              </a:spcAft>
              <a:buSzPts val="4900"/>
              <a:buNone/>
              <a:defRPr sz="4900"/>
            </a:lvl7pPr>
            <a:lvl8pPr lvl="7" algn="ctr" rtl="0">
              <a:lnSpc>
                <a:spcPct val="100000"/>
              </a:lnSpc>
              <a:spcBef>
                <a:spcPts val="0"/>
              </a:spcBef>
              <a:spcAft>
                <a:spcPts val="0"/>
              </a:spcAft>
              <a:buSzPts val="4900"/>
              <a:buNone/>
              <a:defRPr sz="4900"/>
            </a:lvl8pPr>
            <a:lvl9pPr lvl="8" algn="ctr" rtl="0">
              <a:lnSpc>
                <a:spcPct val="100000"/>
              </a:lnSpc>
              <a:spcBef>
                <a:spcPts val="0"/>
              </a:spcBef>
              <a:spcAft>
                <a:spcPts val="0"/>
              </a:spcAft>
              <a:buSzPts val="4900"/>
              <a:buNone/>
              <a:defRPr sz="4900"/>
            </a:lvl9pPr>
          </a:lstStyle>
          <a:p>
            <a:endParaRPr/>
          </a:p>
        </p:txBody>
      </p:sp>
      <p:sp>
        <p:nvSpPr>
          <p:cNvPr id="102" name="Google Shape;102;p21"/>
          <p:cNvSpPr txBox="1">
            <a:spLocks noGrp="1"/>
          </p:cNvSpPr>
          <p:nvPr>
            <p:ph type="subTitle" idx="1"/>
          </p:nvPr>
        </p:nvSpPr>
        <p:spPr>
          <a:xfrm>
            <a:off x="6094475" y="2668633"/>
            <a:ext cx="5129100" cy="2219700"/>
          </a:xfrm>
          <a:prstGeom prst="rect">
            <a:avLst/>
          </a:prstGeom>
          <a:noFill/>
          <a:ln>
            <a:noFill/>
          </a:ln>
        </p:spPr>
        <p:txBody>
          <a:bodyPr spcFirstLastPara="1" wrap="square" lIns="126300" tIns="126300" rIns="126300" bIns="126300" anchor="ctr" anchorCtr="0">
            <a:noAutofit/>
          </a:bodyPr>
          <a:lstStyle>
            <a:lvl1pPr lvl="0" algn="l" rtl="0">
              <a:lnSpc>
                <a:spcPct val="150000"/>
              </a:lnSpc>
              <a:spcBef>
                <a:spcPts val="0"/>
              </a:spcBef>
              <a:spcAft>
                <a:spcPts val="0"/>
              </a:spcAft>
              <a:buSzPts val="2000"/>
              <a:buNone/>
              <a:defRPr sz="2100"/>
            </a:lvl1pPr>
            <a:lvl2pPr lvl="1" algn="ctr" rtl="0">
              <a:lnSpc>
                <a:spcPct val="100000"/>
              </a:lnSpc>
              <a:spcBef>
                <a:spcPts val="0"/>
              </a:spcBef>
              <a:spcAft>
                <a:spcPts val="0"/>
              </a:spcAft>
              <a:buSzPts val="2000"/>
              <a:buNone/>
              <a:defRPr/>
            </a:lvl2pPr>
            <a:lvl3pPr lvl="2" algn="ctr" rtl="0">
              <a:lnSpc>
                <a:spcPct val="100000"/>
              </a:lnSpc>
              <a:spcBef>
                <a:spcPts val="0"/>
              </a:spcBef>
              <a:spcAft>
                <a:spcPts val="0"/>
              </a:spcAft>
              <a:buSzPts val="2000"/>
              <a:buNone/>
              <a:defRPr/>
            </a:lvl3pPr>
            <a:lvl4pPr lvl="3" algn="ctr" rtl="0">
              <a:lnSpc>
                <a:spcPct val="100000"/>
              </a:lnSpc>
              <a:spcBef>
                <a:spcPts val="0"/>
              </a:spcBef>
              <a:spcAft>
                <a:spcPts val="0"/>
              </a:spcAft>
              <a:buSzPts val="2000"/>
              <a:buNone/>
              <a:defRPr/>
            </a:lvl4pPr>
            <a:lvl5pPr lvl="4" algn="ctr" rtl="0">
              <a:lnSpc>
                <a:spcPct val="100000"/>
              </a:lnSpc>
              <a:spcBef>
                <a:spcPts val="0"/>
              </a:spcBef>
              <a:spcAft>
                <a:spcPts val="0"/>
              </a:spcAft>
              <a:buSzPts val="2000"/>
              <a:buNone/>
              <a:defRPr/>
            </a:lvl5pPr>
            <a:lvl6pPr lvl="5" algn="ctr" rtl="0">
              <a:lnSpc>
                <a:spcPct val="100000"/>
              </a:lnSpc>
              <a:spcBef>
                <a:spcPts val="0"/>
              </a:spcBef>
              <a:spcAft>
                <a:spcPts val="0"/>
              </a:spcAft>
              <a:buSzPts val="2000"/>
              <a:buNone/>
              <a:defRPr/>
            </a:lvl6pPr>
            <a:lvl7pPr lvl="6" algn="ctr" rtl="0">
              <a:lnSpc>
                <a:spcPct val="100000"/>
              </a:lnSpc>
              <a:spcBef>
                <a:spcPts val="0"/>
              </a:spcBef>
              <a:spcAft>
                <a:spcPts val="0"/>
              </a:spcAft>
              <a:buSzPts val="2000"/>
              <a:buNone/>
              <a:defRPr/>
            </a:lvl7pPr>
            <a:lvl8pPr lvl="7" algn="ctr" rtl="0">
              <a:lnSpc>
                <a:spcPct val="100000"/>
              </a:lnSpc>
              <a:spcBef>
                <a:spcPts val="0"/>
              </a:spcBef>
              <a:spcAft>
                <a:spcPts val="0"/>
              </a:spcAft>
              <a:buSzPts val="2000"/>
              <a:buNone/>
              <a:defRPr/>
            </a:lvl8pPr>
            <a:lvl9pPr lvl="8" algn="ctr" rtl="0">
              <a:lnSpc>
                <a:spcPct val="100000"/>
              </a:lnSpc>
              <a:spcBef>
                <a:spcPts val="0"/>
              </a:spcBef>
              <a:spcAft>
                <a:spcPts val="0"/>
              </a:spcAft>
              <a:buSzPts val="2000"/>
              <a:buNone/>
              <a:defRPr/>
            </a:lvl9pPr>
          </a:lstStyle>
          <a:p>
            <a:endParaRPr/>
          </a:p>
        </p:txBody>
      </p:sp>
      <p:pic>
        <p:nvPicPr>
          <p:cNvPr id="103" name="Google Shape;103;p21"/>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104" name="Google Shape;104;p21"/>
          <p:cNvPicPr preferRelativeResize="0"/>
          <p:nvPr/>
        </p:nvPicPr>
        <p:blipFill rotWithShape="1">
          <a:blip r:embed="rId3">
            <a:alphaModFix/>
          </a:blip>
          <a:srcRect l="2722" r="2732"/>
          <a:stretch/>
        </p:blipFill>
        <p:spPr>
          <a:xfrm>
            <a:off x="10388589" y="6240464"/>
            <a:ext cx="1305999" cy="308305"/>
          </a:xfrm>
          <a:prstGeom prst="rect">
            <a:avLst/>
          </a:prstGeom>
          <a:noFill/>
          <a:ln>
            <a:noFill/>
          </a:ln>
        </p:spPr>
      </p:pic>
      <p:sp>
        <p:nvSpPr>
          <p:cNvPr id="105" name="Google Shape;105;p21"/>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496" y="2867800"/>
            <a:ext cx="11358000" cy="1122300"/>
          </a:xfrm>
          <a:prstGeom prst="rect">
            <a:avLst/>
          </a:prstGeom>
          <a:noFill/>
          <a:ln>
            <a:noFill/>
          </a:ln>
        </p:spPr>
        <p:txBody>
          <a:bodyPr spcFirstLastPara="1" wrap="square" lIns="121875" tIns="121875" rIns="121875" bIns="121875" anchor="ctr" anchorCtr="0">
            <a:noAutofit/>
          </a:bodyPr>
          <a:lstStyle>
            <a:lvl1pPr lvl="0" algn="ctr">
              <a:spcBef>
                <a:spcPts val="0"/>
              </a:spcBef>
              <a:spcAft>
                <a:spcPts val="0"/>
              </a:spcAft>
              <a:buSzPts val="4800"/>
              <a:buChar char="●"/>
              <a:defRPr sz="4800"/>
            </a:lvl1pPr>
            <a:lvl2pPr lvl="1" algn="ctr">
              <a:spcBef>
                <a:spcPts val="0"/>
              </a:spcBef>
              <a:spcAft>
                <a:spcPts val="0"/>
              </a:spcAft>
              <a:buSzPts val="4800"/>
              <a:buChar char="○"/>
              <a:defRPr sz="4800"/>
            </a:lvl2pPr>
            <a:lvl3pPr lvl="2" algn="ctr">
              <a:spcBef>
                <a:spcPts val="0"/>
              </a:spcBef>
              <a:spcAft>
                <a:spcPts val="0"/>
              </a:spcAft>
              <a:buSzPts val="4800"/>
              <a:buChar char="■"/>
              <a:defRPr sz="4800"/>
            </a:lvl3pPr>
            <a:lvl4pPr lvl="3" algn="ctr">
              <a:spcBef>
                <a:spcPts val="0"/>
              </a:spcBef>
              <a:spcAft>
                <a:spcPts val="0"/>
              </a:spcAft>
              <a:buSzPts val="4800"/>
              <a:buChar char="●"/>
              <a:defRPr sz="4800"/>
            </a:lvl4pPr>
            <a:lvl5pPr lvl="4" algn="ctr">
              <a:spcBef>
                <a:spcPts val="0"/>
              </a:spcBef>
              <a:spcAft>
                <a:spcPts val="0"/>
              </a:spcAft>
              <a:buSzPts val="4800"/>
              <a:buChar char="○"/>
              <a:defRPr sz="4800"/>
            </a:lvl5pPr>
            <a:lvl6pPr lvl="5" algn="ctr">
              <a:spcBef>
                <a:spcPts val="0"/>
              </a:spcBef>
              <a:spcAft>
                <a:spcPts val="0"/>
              </a:spcAft>
              <a:buSzPts val="4800"/>
              <a:buChar char="■"/>
              <a:defRPr sz="4800"/>
            </a:lvl6pPr>
            <a:lvl7pPr lvl="6" algn="ctr">
              <a:spcBef>
                <a:spcPts val="0"/>
              </a:spcBef>
              <a:spcAft>
                <a:spcPts val="0"/>
              </a:spcAft>
              <a:buSzPts val="4800"/>
              <a:buChar char="●"/>
              <a:defRPr sz="4800"/>
            </a:lvl7pPr>
            <a:lvl8pPr lvl="7" algn="ctr">
              <a:spcBef>
                <a:spcPts val="0"/>
              </a:spcBef>
              <a:spcAft>
                <a:spcPts val="0"/>
              </a:spcAft>
              <a:buSzPts val="4800"/>
              <a:buChar char="○"/>
              <a:defRPr sz="4800"/>
            </a:lvl8pPr>
            <a:lvl9pPr lvl="8" algn="ctr">
              <a:spcBef>
                <a:spcPts val="0"/>
              </a:spcBef>
              <a:spcAft>
                <a:spcPts val="0"/>
              </a:spcAft>
              <a:buSzPts val="4800"/>
              <a:buChar char="■"/>
              <a:defRPr sz="4800"/>
            </a:lvl9pPr>
          </a:lstStyle>
          <a:p>
            <a:endParaRPr/>
          </a:p>
        </p:txBody>
      </p:sp>
      <p:sp>
        <p:nvSpPr>
          <p:cNvPr id="19" name="Google Shape;19;p3"/>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106"/>
        <p:cNvGrpSpPr/>
        <p:nvPr/>
      </p:nvGrpSpPr>
      <p:grpSpPr>
        <a:xfrm>
          <a:off x="0" y="0"/>
          <a:ext cx="0" cy="0"/>
          <a:chOff x="0" y="0"/>
          <a:chExt cx="0" cy="0"/>
        </a:xfrm>
      </p:grpSpPr>
      <p:sp>
        <p:nvSpPr>
          <p:cNvPr id="107" name="Google Shape;107;p22"/>
          <p:cNvSpPr/>
          <p:nvPr/>
        </p:nvSpPr>
        <p:spPr>
          <a:xfrm>
            <a:off x="0" y="4951567"/>
            <a:ext cx="12189000" cy="1896900"/>
          </a:xfrm>
          <a:prstGeom prst="rect">
            <a:avLst/>
          </a:prstGeom>
          <a:solidFill>
            <a:schemeClr val="dk1"/>
          </a:solidFill>
          <a:ln>
            <a:noFill/>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08" name="Google Shape;108;p22"/>
          <p:cNvSpPr txBox="1">
            <a:spLocks noGrp="1"/>
          </p:cNvSpPr>
          <p:nvPr>
            <p:ph type="title" hasCustomPrompt="1"/>
          </p:nvPr>
        </p:nvSpPr>
        <p:spPr>
          <a:xfrm>
            <a:off x="2947262" y="2936767"/>
            <a:ext cx="6294300" cy="2014800"/>
          </a:xfrm>
          <a:prstGeom prst="rect">
            <a:avLst/>
          </a:prstGeom>
          <a:noFill/>
          <a:ln>
            <a:noFill/>
          </a:ln>
        </p:spPr>
        <p:txBody>
          <a:bodyPr spcFirstLastPara="1" wrap="square" lIns="126300" tIns="126300" rIns="126300" bIns="126300" anchor="b" anchorCtr="0">
            <a:noAutofit/>
          </a:bodyPr>
          <a:lstStyle>
            <a:lvl1pPr lvl="0" algn="ctr" rtl="0">
              <a:lnSpc>
                <a:spcPct val="100000"/>
              </a:lnSpc>
              <a:spcBef>
                <a:spcPts val="0"/>
              </a:spcBef>
              <a:spcAft>
                <a:spcPts val="0"/>
              </a:spcAft>
              <a:buSzPts val="13300"/>
              <a:buNone/>
              <a:defRPr sz="10500"/>
            </a:lvl1pPr>
            <a:lvl2pPr lvl="1" algn="ctr" rtl="0">
              <a:lnSpc>
                <a:spcPct val="100000"/>
              </a:lnSpc>
              <a:spcBef>
                <a:spcPts val="0"/>
              </a:spcBef>
              <a:spcAft>
                <a:spcPts val="0"/>
              </a:spcAft>
              <a:buSzPts val="13300"/>
              <a:buNone/>
              <a:defRPr sz="13300"/>
            </a:lvl2pPr>
            <a:lvl3pPr lvl="2" algn="ctr" rtl="0">
              <a:lnSpc>
                <a:spcPct val="100000"/>
              </a:lnSpc>
              <a:spcBef>
                <a:spcPts val="0"/>
              </a:spcBef>
              <a:spcAft>
                <a:spcPts val="0"/>
              </a:spcAft>
              <a:buSzPts val="13300"/>
              <a:buNone/>
              <a:defRPr sz="13300"/>
            </a:lvl3pPr>
            <a:lvl4pPr lvl="3" algn="ctr" rtl="0">
              <a:lnSpc>
                <a:spcPct val="100000"/>
              </a:lnSpc>
              <a:spcBef>
                <a:spcPts val="0"/>
              </a:spcBef>
              <a:spcAft>
                <a:spcPts val="0"/>
              </a:spcAft>
              <a:buSzPts val="13300"/>
              <a:buNone/>
              <a:defRPr sz="13300"/>
            </a:lvl4pPr>
            <a:lvl5pPr lvl="4" algn="ctr" rtl="0">
              <a:lnSpc>
                <a:spcPct val="100000"/>
              </a:lnSpc>
              <a:spcBef>
                <a:spcPts val="0"/>
              </a:spcBef>
              <a:spcAft>
                <a:spcPts val="0"/>
              </a:spcAft>
              <a:buSzPts val="13300"/>
              <a:buNone/>
              <a:defRPr sz="13300"/>
            </a:lvl5pPr>
            <a:lvl6pPr lvl="5" algn="ctr" rtl="0">
              <a:lnSpc>
                <a:spcPct val="100000"/>
              </a:lnSpc>
              <a:spcBef>
                <a:spcPts val="0"/>
              </a:spcBef>
              <a:spcAft>
                <a:spcPts val="0"/>
              </a:spcAft>
              <a:buSzPts val="13300"/>
              <a:buNone/>
              <a:defRPr sz="13300"/>
            </a:lvl6pPr>
            <a:lvl7pPr lvl="6" algn="ctr" rtl="0">
              <a:lnSpc>
                <a:spcPct val="100000"/>
              </a:lnSpc>
              <a:spcBef>
                <a:spcPts val="0"/>
              </a:spcBef>
              <a:spcAft>
                <a:spcPts val="0"/>
              </a:spcAft>
              <a:buSzPts val="13300"/>
              <a:buNone/>
              <a:defRPr sz="13300"/>
            </a:lvl7pPr>
            <a:lvl8pPr lvl="7" algn="ctr" rtl="0">
              <a:lnSpc>
                <a:spcPct val="100000"/>
              </a:lnSpc>
              <a:spcBef>
                <a:spcPts val="0"/>
              </a:spcBef>
              <a:spcAft>
                <a:spcPts val="0"/>
              </a:spcAft>
              <a:buSzPts val="13300"/>
              <a:buNone/>
              <a:defRPr sz="13300"/>
            </a:lvl8pPr>
            <a:lvl9pPr lvl="8" algn="ctr" rtl="0">
              <a:lnSpc>
                <a:spcPct val="100000"/>
              </a:lnSpc>
              <a:spcBef>
                <a:spcPts val="0"/>
              </a:spcBef>
              <a:spcAft>
                <a:spcPts val="0"/>
              </a:spcAft>
              <a:buSzPts val="13300"/>
              <a:buNone/>
              <a:defRPr sz="13300"/>
            </a:lvl9pPr>
          </a:lstStyle>
          <a:p>
            <a:r>
              <a:t>xx%</a:t>
            </a:r>
          </a:p>
        </p:txBody>
      </p:sp>
      <p:sp>
        <p:nvSpPr>
          <p:cNvPr id="109" name="Google Shape;109;p22"/>
          <p:cNvSpPr txBox="1">
            <a:spLocks noGrp="1"/>
          </p:cNvSpPr>
          <p:nvPr>
            <p:ph type="subTitle" idx="1"/>
          </p:nvPr>
        </p:nvSpPr>
        <p:spPr>
          <a:xfrm>
            <a:off x="2947262" y="5275674"/>
            <a:ext cx="6294300" cy="687600"/>
          </a:xfrm>
          <a:prstGeom prst="rect">
            <a:avLst/>
          </a:prstGeom>
          <a:noFill/>
          <a:ln>
            <a:noFill/>
          </a:ln>
        </p:spPr>
        <p:txBody>
          <a:bodyPr spcFirstLastPara="1" wrap="square" lIns="126300" tIns="126300" rIns="126300" bIns="126300" anchor="ctr" anchorCtr="0">
            <a:noAutofit/>
          </a:bodyPr>
          <a:lstStyle>
            <a:lvl1pPr lvl="0" algn="ctr" rtl="0">
              <a:lnSpc>
                <a:spcPct val="100000"/>
              </a:lnSpc>
              <a:spcBef>
                <a:spcPts val="0"/>
              </a:spcBef>
              <a:spcAft>
                <a:spcPts val="0"/>
              </a:spcAft>
              <a:buSzPts val="2100"/>
              <a:buNone/>
              <a:defRPr sz="2500">
                <a:solidFill>
                  <a:schemeClr val="accent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10" name="Google Shape;110;p22"/>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111" name="Google Shape;111;p22"/>
          <p:cNvPicPr preferRelativeResize="0"/>
          <p:nvPr/>
        </p:nvPicPr>
        <p:blipFill rotWithShape="1">
          <a:blip r:embed="rId3">
            <a:alphaModFix/>
          </a:blip>
          <a:srcRect l="2722" r="2732"/>
          <a:stretch/>
        </p:blipFill>
        <p:spPr>
          <a:xfrm>
            <a:off x="10388589" y="6240464"/>
            <a:ext cx="1305999" cy="308305"/>
          </a:xfrm>
          <a:prstGeom prst="rect">
            <a:avLst/>
          </a:prstGeom>
          <a:noFill/>
          <a:ln>
            <a:noFill/>
          </a:ln>
        </p:spPr>
      </p:pic>
      <p:sp>
        <p:nvSpPr>
          <p:cNvPr id="112" name="Google Shape;112;p22"/>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1">
  <p:cSld name="BIG_NUMBER_1">
    <p:bg>
      <p:bgPr>
        <a:noFill/>
        <a:effectLst/>
      </p:bgPr>
    </p:bg>
    <p:spTree>
      <p:nvGrpSpPr>
        <p:cNvPr id="1" name="Shape 113"/>
        <p:cNvGrpSpPr/>
        <p:nvPr/>
      </p:nvGrpSpPr>
      <p:grpSpPr>
        <a:xfrm>
          <a:off x="0" y="0"/>
          <a:ext cx="0" cy="0"/>
          <a:chOff x="0" y="0"/>
          <a:chExt cx="0" cy="0"/>
        </a:xfrm>
      </p:grpSpPr>
      <p:sp>
        <p:nvSpPr>
          <p:cNvPr id="114" name="Google Shape;114;p23"/>
          <p:cNvSpPr/>
          <p:nvPr/>
        </p:nvSpPr>
        <p:spPr>
          <a:xfrm>
            <a:off x="0" y="4951567"/>
            <a:ext cx="12189000" cy="1896900"/>
          </a:xfrm>
          <a:prstGeom prst="rect">
            <a:avLst/>
          </a:prstGeom>
          <a:solidFill>
            <a:schemeClr val="dk1"/>
          </a:solidFill>
          <a:ln>
            <a:noFill/>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15" name="Google Shape;115;p23"/>
          <p:cNvSpPr txBox="1">
            <a:spLocks noGrp="1"/>
          </p:cNvSpPr>
          <p:nvPr>
            <p:ph type="title" hasCustomPrompt="1"/>
          </p:nvPr>
        </p:nvSpPr>
        <p:spPr>
          <a:xfrm>
            <a:off x="2947262" y="2936767"/>
            <a:ext cx="6294300" cy="2014800"/>
          </a:xfrm>
          <a:prstGeom prst="rect">
            <a:avLst/>
          </a:prstGeom>
          <a:noFill/>
          <a:ln>
            <a:noFill/>
          </a:ln>
        </p:spPr>
        <p:txBody>
          <a:bodyPr spcFirstLastPara="1" wrap="square" lIns="126300" tIns="126300" rIns="126300" bIns="126300" anchor="b" anchorCtr="0">
            <a:noAutofit/>
          </a:bodyPr>
          <a:lstStyle>
            <a:lvl1pPr lvl="0" algn="ctr" rtl="0">
              <a:lnSpc>
                <a:spcPct val="100000"/>
              </a:lnSpc>
              <a:spcBef>
                <a:spcPts val="0"/>
              </a:spcBef>
              <a:spcAft>
                <a:spcPts val="0"/>
              </a:spcAft>
              <a:buSzPts val="13300"/>
              <a:buNone/>
              <a:defRPr sz="10500"/>
            </a:lvl1pPr>
            <a:lvl2pPr lvl="1" algn="ctr" rtl="0">
              <a:lnSpc>
                <a:spcPct val="100000"/>
              </a:lnSpc>
              <a:spcBef>
                <a:spcPts val="0"/>
              </a:spcBef>
              <a:spcAft>
                <a:spcPts val="0"/>
              </a:spcAft>
              <a:buSzPts val="13300"/>
              <a:buNone/>
              <a:defRPr sz="13300"/>
            </a:lvl2pPr>
            <a:lvl3pPr lvl="2" algn="ctr" rtl="0">
              <a:lnSpc>
                <a:spcPct val="100000"/>
              </a:lnSpc>
              <a:spcBef>
                <a:spcPts val="0"/>
              </a:spcBef>
              <a:spcAft>
                <a:spcPts val="0"/>
              </a:spcAft>
              <a:buSzPts val="13300"/>
              <a:buNone/>
              <a:defRPr sz="13300"/>
            </a:lvl3pPr>
            <a:lvl4pPr lvl="3" algn="ctr" rtl="0">
              <a:lnSpc>
                <a:spcPct val="100000"/>
              </a:lnSpc>
              <a:spcBef>
                <a:spcPts val="0"/>
              </a:spcBef>
              <a:spcAft>
                <a:spcPts val="0"/>
              </a:spcAft>
              <a:buSzPts val="13300"/>
              <a:buNone/>
              <a:defRPr sz="13300"/>
            </a:lvl4pPr>
            <a:lvl5pPr lvl="4" algn="ctr" rtl="0">
              <a:lnSpc>
                <a:spcPct val="100000"/>
              </a:lnSpc>
              <a:spcBef>
                <a:spcPts val="0"/>
              </a:spcBef>
              <a:spcAft>
                <a:spcPts val="0"/>
              </a:spcAft>
              <a:buSzPts val="13300"/>
              <a:buNone/>
              <a:defRPr sz="13300"/>
            </a:lvl5pPr>
            <a:lvl6pPr lvl="5" algn="ctr" rtl="0">
              <a:lnSpc>
                <a:spcPct val="100000"/>
              </a:lnSpc>
              <a:spcBef>
                <a:spcPts val="0"/>
              </a:spcBef>
              <a:spcAft>
                <a:spcPts val="0"/>
              </a:spcAft>
              <a:buSzPts val="13300"/>
              <a:buNone/>
              <a:defRPr sz="13300"/>
            </a:lvl6pPr>
            <a:lvl7pPr lvl="6" algn="ctr" rtl="0">
              <a:lnSpc>
                <a:spcPct val="100000"/>
              </a:lnSpc>
              <a:spcBef>
                <a:spcPts val="0"/>
              </a:spcBef>
              <a:spcAft>
                <a:spcPts val="0"/>
              </a:spcAft>
              <a:buSzPts val="13300"/>
              <a:buNone/>
              <a:defRPr sz="13300"/>
            </a:lvl7pPr>
            <a:lvl8pPr lvl="7" algn="ctr" rtl="0">
              <a:lnSpc>
                <a:spcPct val="100000"/>
              </a:lnSpc>
              <a:spcBef>
                <a:spcPts val="0"/>
              </a:spcBef>
              <a:spcAft>
                <a:spcPts val="0"/>
              </a:spcAft>
              <a:buSzPts val="13300"/>
              <a:buNone/>
              <a:defRPr sz="13300"/>
            </a:lvl8pPr>
            <a:lvl9pPr lvl="8" algn="ctr" rtl="0">
              <a:lnSpc>
                <a:spcPct val="100000"/>
              </a:lnSpc>
              <a:spcBef>
                <a:spcPts val="0"/>
              </a:spcBef>
              <a:spcAft>
                <a:spcPts val="0"/>
              </a:spcAft>
              <a:buSzPts val="13300"/>
              <a:buNone/>
              <a:defRPr sz="13300"/>
            </a:lvl9pPr>
          </a:lstStyle>
          <a:p>
            <a:r>
              <a:t>xx%</a:t>
            </a:r>
          </a:p>
        </p:txBody>
      </p:sp>
      <p:sp>
        <p:nvSpPr>
          <p:cNvPr id="116" name="Google Shape;116;p23"/>
          <p:cNvSpPr txBox="1">
            <a:spLocks noGrp="1"/>
          </p:cNvSpPr>
          <p:nvPr>
            <p:ph type="subTitle" idx="1"/>
          </p:nvPr>
        </p:nvSpPr>
        <p:spPr>
          <a:xfrm>
            <a:off x="2947262" y="5275674"/>
            <a:ext cx="6294300" cy="687600"/>
          </a:xfrm>
          <a:prstGeom prst="rect">
            <a:avLst/>
          </a:prstGeom>
          <a:noFill/>
          <a:ln>
            <a:noFill/>
          </a:ln>
        </p:spPr>
        <p:txBody>
          <a:bodyPr spcFirstLastPara="1" wrap="square" lIns="126300" tIns="126300" rIns="126300" bIns="126300" anchor="ctr" anchorCtr="0">
            <a:noAutofit/>
          </a:bodyPr>
          <a:lstStyle>
            <a:lvl1pPr lvl="0" algn="ctr" rtl="0">
              <a:lnSpc>
                <a:spcPct val="100000"/>
              </a:lnSpc>
              <a:spcBef>
                <a:spcPts val="0"/>
              </a:spcBef>
              <a:spcAft>
                <a:spcPts val="0"/>
              </a:spcAft>
              <a:buSzPts val="2100"/>
              <a:buNone/>
              <a:defRPr sz="2500">
                <a:solidFill>
                  <a:schemeClr val="accent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17" name="Google Shape;117;p23"/>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118" name="Google Shape;118;p23"/>
          <p:cNvPicPr preferRelativeResize="0"/>
          <p:nvPr/>
        </p:nvPicPr>
        <p:blipFill rotWithShape="1">
          <a:blip r:embed="rId3">
            <a:alphaModFix/>
          </a:blip>
          <a:srcRect l="2722" r="2732"/>
          <a:stretch/>
        </p:blipFill>
        <p:spPr>
          <a:xfrm>
            <a:off x="10388589" y="6240464"/>
            <a:ext cx="1305999" cy="308305"/>
          </a:xfrm>
          <a:prstGeom prst="rect">
            <a:avLst/>
          </a:prstGeom>
          <a:noFill/>
          <a:ln>
            <a:noFill/>
          </a:ln>
        </p:spPr>
      </p:pic>
      <p:sp>
        <p:nvSpPr>
          <p:cNvPr id="119" name="Google Shape;119;p23"/>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2">
  <p:cSld name="CUSTOM_10_1">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1642322" y="400900"/>
            <a:ext cx="9844200" cy="1082400"/>
          </a:xfrm>
          <a:prstGeom prst="rect">
            <a:avLst/>
          </a:prstGeom>
          <a:noFill/>
          <a:ln>
            <a:noFill/>
          </a:ln>
        </p:spPr>
        <p:txBody>
          <a:bodyPr spcFirstLastPara="1" wrap="square" lIns="126300" tIns="126300" rIns="126300" bIns="126300" anchor="ctr" anchorCtr="0">
            <a:noAutofit/>
          </a:bodyPr>
          <a:lstStyle>
            <a:lvl1pPr lvl="0" algn="ctr" rtl="0">
              <a:lnSpc>
                <a:spcPct val="100000"/>
              </a:lnSpc>
              <a:spcBef>
                <a:spcPts val="0"/>
              </a:spcBef>
              <a:spcAft>
                <a:spcPts val="0"/>
              </a:spcAft>
              <a:buSzPts val="4400"/>
              <a:buNone/>
              <a:defRPr/>
            </a:lvl1pPr>
            <a:lvl2pPr lvl="1" algn="l" rtl="0">
              <a:lnSpc>
                <a:spcPct val="100000"/>
              </a:lnSpc>
              <a:spcBef>
                <a:spcPts val="0"/>
              </a:spcBef>
              <a:spcAft>
                <a:spcPts val="0"/>
              </a:spcAft>
              <a:buSzPts val="3900"/>
              <a:buNone/>
              <a:defRPr/>
            </a:lvl2pPr>
            <a:lvl3pPr lvl="2" algn="l" rtl="0">
              <a:lnSpc>
                <a:spcPct val="100000"/>
              </a:lnSpc>
              <a:spcBef>
                <a:spcPts val="0"/>
              </a:spcBef>
              <a:spcAft>
                <a:spcPts val="0"/>
              </a:spcAft>
              <a:buSzPts val="3900"/>
              <a:buNone/>
              <a:defRPr/>
            </a:lvl3pPr>
            <a:lvl4pPr lvl="3" algn="l" rtl="0">
              <a:lnSpc>
                <a:spcPct val="100000"/>
              </a:lnSpc>
              <a:spcBef>
                <a:spcPts val="0"/>
              </a:spcBef>
              <a:spcAft>
                <a:spcPts val="0"/>
              </a:spcAft>
              <a:buSzPts val="3900"/>
              <a:buNone/>
              <a:defRPr/>
            </a:lvl4pPr>
            <a:lvl5pPr lvl="4" algn="l" rtl="0">
              <a:lnSpc>
                <a:spcPct val="100000"/>
              </a:lnSpc>
              <a:spcBef>
                <a:spcPts val="0"/>
              </a:spcBef>
              <a:spcAft>
                <a:spcPts val="0"/>
              </a:spcAft>
              <a:buSzPts val="3900"/>
              <a:buNone/>
              <a:defRPr/>
            </a:lvl5pPr>
            <a:lvl6pPr lvl="5" algn="l" rtl="0">
              <a:lnSpc>
                <a:spcPct val="100000"/>
              </a:lnSpc>
              <a:spcBef>
                <a:spcPts val="0"/>
              </a:spcBef>
              <a:spcAft>
                <a:spcPts val="0"/>
              </a:spcAft>
              <a:buSzPts val="3900"/>
              <a:buNone/>
              <a:defRPr/>
            </a:lvl6pPr>
            <a:lvl7pPr lvl="6" algn="l" rtl="0">
              <a:lnSpc>
                <a:spcPct val="100000"/>
              </a:lnSpc>
              <a:spcBef>
                <a:spcPts val="0"/>
              </a:spcBef>
              <a:spcAft>
                <a:spcPts val="0"/>
              </a:spcAft>
              <a:buSzPts val="3900"/>
              <a:buNone/>
              <a:defRPr/>
            </a:lvl7pPr>
            <a:lvl8pPr lvl="7" algn="l" rtl="0">
              <a:lnSpc>
                <a:spcPct val="100000"/>
              </a:lnSpc>
              <a:spcBef>
                <a:spcPts val="0"/>
              </a:spcBef>
              <a:spcAft>
                <a:spcPts val="0"/>
              </a:spcAft>
              <a:buSzPts val="3900"/>
              <a:buNone/>
              <a:defRPr/>
            </a:lvl8pPr>
            <a:lvl9pPr lvl="8" algn="l" rtl="0">
              <a:lnSpc>
                <a:spcPct val="100000"/>
              </a:lnSpc>
              <a:spcBef>
                <a:spcPts val="0"/>
              </a:spcBef>
              <a:spcAft>
                <a:spcPts val="0"/>
              </a:spcAft>
              <a:buSzPts val="3900"/>
              <a:buNone/>
              <a:defRPr/>
            </a:lvl9pPr>
          </a:lstStyle>
          <a:p>
            <a:endParaRPr/>
          </a:p>
        </p:txBody>
      </p:sp>
      <p:sp>
        <p:nvSpPr>
          <p:cNvPr id="122" name="Google Shape;122;p24"/>
          <p:cNvSpPr txBox="1">
            <a:spLocks noGrp="1"/>
          </p:cNvSpPr>
          <p:nvPr>
            <p:ph type="subTitle" idx="1"/>
          </p:nvPr>
        </p:nvSpPr>
        <p:spPr>
          <a:xfrm>
            <a:off x="968790" y="3110900"/>
            <a:ext cx="6351300" cy="763500"/>
          </a:xfrm>
          <a:prstGeom prst="rect">
            <a:avLst/>
          </a:prstGeom>
          <a:noFill/>
          <a:ln>
            <a:noFill/>
          </a:ln>
        </p:spPr>
        <p:txBody>
          <a:bodyPr spcFirstLastPara="1" wrap="square" lIns="126300" tIns="126300" rIns="126300" bIns="126300" anchor="ctr" anchorCtr="0">
            <a:noAutofit/>
          </a:bodyPr>
          <a:lstStyle>
            <a:lvl1pPr lvl="0" algn="l" rtl="0">
              <a:lnSpc>
                <a:spcPct val="115000"/>
              </a:lnSpc>
              <a:spcBef>
                <a:spcPts val="0"/>
              </a:spcBef>
              <a:spcAft>
                <a:spcPts val="0"/>
              </a:spcAft>
              <a:buSzPts val="2000"/>
              <a:buNone/>
              <a:defRPr/>
            </a:lvl1pPr>
            <a:lvl2pPr lvl="1" algn="ctr" rtl="0">
              <a:lnSpc>
                <a:spcPct val="100000"/>
              </a:lnSpc>
              <a:spcBef>
                <a:spcPts val="0"/>
              </a:spcBef>
              <a:spcAft>
                <a:spcPts val="0"/>
              </a:spcAft>
              <a:buSzPts val="2000"/>
              <a:buNone/>
              <a:defRPr/>
            </a:lvl2pPr>
            <a:lvl3pPr lvl="2" algn="ctr" rtl="0">
              <a:lnSpc>
                <a:spcPct val="100000"/>
              </a:lnSpc>
              <a:spcBef>
                <a:spcPts val="0"/>
              </a:spcBef>
              <a:spcAft>
                <a:spcPts val="0"/>
              </a:spcAft>
              <a:buSzPts val="2000"/>
              <a:buNone/>
              <a:defRPr/>
            </a:lvl3pPr>
            <a:lvl4pPr lvl="3" algn="ctr" rtl="0">
              <a:lnSpc>
                <a:spcPct val="100000"/>
              </a:lnSpc>
              <a:spcBef>
                <a:spcPts val="0"/>
              </a:spcBef>
              <a:spcAft>
                <a:spcPts val="0"/>
              </a:spcAft>
              <a:buSzPts val="2000"/>
              <a:buNone/>
              <a:defRPr/>
            </a:lvl4pPr>
            <a:lvl5pPr lvl="4" algn="ctr" rtl="0">
              <a:lnSpc>
                <a:spcPct val="100000"/>
              </a:lnSpc>
              <a:spcBef>
                <a:spcPts val="0"/>
              </a:spcBef>
              <a:spcAft>
                <a:spcPts val="0"/>
              </a:spcAft>
              <a:buSzPts val="2000"/>
              <a:buNone/>
              <a:defRPr/>
            </a:lvl5pPr>
            <a:lvl6pPr lvl="5" algn="ctr" rtl="0">
              <a:lnSpc>
                <a:spcPct val="100000"/>
              </a:lnSpc>
              <a:spcBef>
                <a:spcPts val="0"/>
              </a:spcBef>
              <a:spcAft>
                <a:spcPts val="0"/>
              </a:spcAft>
              <a:buSzPts val="2000"/>
              <a:buNone/>
              <a:defRPr/>
            </a:lvl6pPr>
            <a:lvl7pPr lvl="6" algn="ctr" rtl="0">
              <a:lnSpc>
                <a:spcPct val="100000"/>
              </a:lnSpc>
              <a:spcBef>
                <a:spcPts val="0"/>
              </a:spcBef>
              <a:spcAft>
                <a:spcPts val="0"/>
              </a:spcAft>
              <a:buSzPts val="2000"/>
              <a:buNone/>
              <a:defRPr/>
            </a:lvl7pPr>
            <a:lvl8pPr lvl="7" algn="ctr" rtl="0">
              <a:lnSpc>
                <a:spcPct val="100000"/>
              </a:lnSpc>
              <a:spcBef>
                <a:spcPts val="0"/>
              </a:spcBef>
              <a:spcAft>
                <a:spcPts val="0"/>
              </a:spcAft>
              <a:buSzPts val="2000"/>
              <a:buNone/>
              <a:defRPr/>
            </a:lvl8pPr>
            <a:lvl9pPr lvl="8" algn="ctr" rtl="0">
              <a:lnSpc>
                <a:spcPct val="100000"/>
              </a:lnSpc>
              <a:spcBef>
                <a:spcPts val="0"/>
              </a:spcBef>
              <a:spcAft>
                <a:spcPts val="0"/>
              </a:spcAft>
              <a:buSzPts val="2000"/>
              <a:buNone/>
              <a:defRPr/>
            </a:lvl9pPr>
          </a:lstStyle>
          <a:p>
            <a:endParaRPr/>
          </a:p>
        </p:txBody>
      </p:sp>
      <p:sp>
        <p:nvSpPr>
          <p:cNvPr id="123" name="Google Shape;123;p24"/>
          <p:cNvSpPr txBox="1">
            <a:spLocks noGrp="1"/>
          </p:cNvSpPr>
          <p:nvPr>
            <p:ph type="subTitle" idx="2"/>
          </p:nvPr>
        </p:nvSpPr>
        <p:spPr>
          <a:xfrm>
            <a:off x="968791" y="4905200"/>
            <a:ext cx="6351300" cy="763500"/>
          </a:xfrm>
          <a:prstGeom prst="rect">
            <a:avLst/>
          </a:prstGeom>
          <a:noFill/>
          <a:ln>
            <a:noFill/>
          </a:ln>
        </p:spPr>
        <p:txBody>
          <a:bodyPr spcFirstLastPara="1" wrap="square" lIns="126300" tIns="126300" rIns="126300" bIns="126300" anchor="ctr" anchorCtr="0">
            <a:noAutofit/>
          </a:bodyPr>
          <a:lstStyle>
            <a:lvl1pPr lvl="0" algn="l" rtl="0">
              <a:lnSpc>
                <a:spcPct val="115000"/>
              </a:lnSpc>
              <a:spcBef>
                <a:spcPts val="0"/>
              </a:spcBef>
              <a:spcAft>
                <a:spcPts val="0"/>
              </a:spcAft>
              <a:buSzPts val="2000"/>
              <a:buNone/>
              <a:defRPr/>
            </a:lvl1pPr>
            <a:lvl2pPr lvl="1" algn="ctr" rtl="0">
              <a:lnSpc>
                <a:spcPct val="100000"/>
              </a:lnSpc>
              <a:spcBef>
                <a:spcPts val="0"/>
              </a:spcBef>
              <a:spcAft>
                <a:spcPts val="0"/>
              </a:spcAft>
              <a:buSzPts val="2000"/>
              <a:buNone/>
              <a:defRPr/>
            </a:lvl2pPr>
            <a:lvl3pPr lvl="2" algn="ctr" rtl="0">
              <a:lnSpc>
                <a:spcPct val="100000"/>
              </a:lnSpc>
              <a:spcBef>
                <a:spcPts val="0"/>
              </a:spcBef>
              <a:spcAft>
                <a:spcPts val="0"/>
              </a:spcAft>
              <a:buSzPts val="2000"/>
              <a:buNone/>
              <a:defRPr/>
            </a:lvl3pPr>
            <a:lvl4pPr lvl="3" algn="ctr" rtl="0">
              <a:lnSpc>
                <a:spcPct val="100000"/>
              </a:lnSpc>
              <a:spcBef>
                <a:spcPts val="0"/>
              </a:spcBef>
              <a:spcAft>
                <a:spcPts val="0"/>
              </a:spcAft>
              <a:buSzPts val="2000"/>
              <a:buNone/>
              <a:defRPr/>
            </a:lvl4pPr>
            <a:lvl5pPr lvl="4" algn="ctr" rtl="0">
              <a:lnSpc>
                <a:spcPct val="100000"/>
              </a:lnSpc>
              <a:spcBef>
                <a:spcPts val="0"/>
              </a:spcBef>
              <a:spcAft>
                <a:spcPts val="0"/>
              </a:spcAft>
              <a:buSzPts val="2000"/>
              <a:buNone/>
              <a:defRPr/>
            </a:lvl5pPr>
            <a:lvl6pPr lvl="5" algn="ctr" rtl="0">
              <a:lnSpc>
                <a:spcPct val="100000"/>
              </a:lnSpc>
              <a:spcBef>
                <a:spcPts val="0"/>
              </a:spcBef>
              <a:spcAft>
                <a:spcPts val="0"/>
              </a:spcAft>
              <a:buSzPts val="2000"/>
              <a:buNone/>
              <a:defRPr/>
            </a:lvl6pPr>
            <a:lvl7pPr lvl="6" algn="ctr" rtl="0">
              <a:lnSpc>
                <a:spcPct val="100000"/>
              </a:lnSpc>
              <a:spcBef>
                <a:spcPts val="0"/>
              </a:spcBef>
              <a:spcAft>
                <a:spcPts val="0"/>
              </a:spcAft>
              <a:buSzPts val="2000"/>
              <a:buNone/>
              <a:defRPr/>
            </a:lvl7pPr>
            <a:lvl8pPr lvl="7" algn="ctr" rtl="0">
              <a:lnSpc>
                <a:spcPct val="100000"/>
              </a:lnSpc>
              <a:spcBef>
                <a:spcPts val="0"/>
              </a:spcBef>
              <a:spcAft>
                <a:spcPts val="0"/>
              </a:spcAft>
              <a:buSzPts val="2000"/>
              <a:buNone/>
              <a:defRPr/>
            </a:lvl8pPr>
            <a:lvl9pPr lvl="8" algn="ctr" rtl="0">
              <a:lnSpc>
                <a:spcPct val="100000"/>
              </a:lnSpc>
              <a:spcBef>
                <a:spcPts val="0"/>
              </a:spcBef>
              <a:spcAft>
                <a:spcPts val="0"/>
              </a:spcAft>
              <a:buSzPts val="2000"/>
              <a:buNone/>
              <a:defRPr/>
            </a:lvl9pPr>
          </a:lstStyle>
          <a:p>
            <a:endParaRPr/>
          </a:p>
        </p:txBody>
      </p:sp>
      <p:sp>
        <p:nvSpPr>
          <p:cNvPr id="124" name="Google Shape;124;p24"/>
          <p:cNvSpPr txBox="1">
            <a:spLocks noGrp="1"/>
          </p:cNvSpPr>
          <p:nvPr>
            <p:ph type="subTitle" idx="3"/>
          </p:nvPr>
        </p:nvSpPr>
        <p:spPr>
          <a:xfrm>
            <a:off x="968790" y="2498000"/>
            <a:ext cx="6908400" cy="707100"/>
          </a:xfrm>
          <a:prstGeom prst="rect">
            <a:avLst/>
          </a:prstGeom>
          <a:noFill/>
          <a:ln>
            <a:noFill/>
          </a:ln>
        </p:spPr>
        <p:txBody>
          <a:bodyPr spcFirstLastPara="1" wrap="square" lIns="126300" tIns="126300" rIns="126300" bIns="126300" anchor="ctr" anchorCtr="0">
            <a:noAutofit/>
          </a:bodyPr>
          <a:lstStyle>
            <a:lvl1pPr lvl="0" algn="l" rtl="0">
              <a:lnSpc>
                <a:spcPct val="100000"/>
              </a:lnSpc>
              <a:spcBef>
                <a:spcPts val="0"/>
              </a:spcBef>
              <a:spcAft>
                <a:spcPts val="0"/>
              </a:spcAft>
              <a:buClr>
                <a:schemeClr val="dk1"/>
              </a:buClr>
              <a:buSzPts val="2800"/>
              <a:buNone/>
              <a:defRPr sz="2900">
                <a:latin typeface="Lexend"/>
                <a:ea typeface="Lexend"/>
                <a:cs typeface="Lexend"/>
                <a:sym typeface="Lexend"/>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25" name="Google Shape;125;p24"/>
          <p:cNvSpPr txBox="1">
            <a:spLocks noGrp="1"/>
          </p:cNvSpPr>
          <p:nvPr>
            <p:ph type="subTitle" idx="4"/>
          </p:nvPr>
        </p:nvSpPr>
        <p:spPr>
          <a:xfrm>
            <a:off x="968791" y="4292300"/>
            <a:ext cx="6908400" cy="707100"/>
          </a:xfrm>
          <a:prstGeom prst="rect">
            <a:avLst/>
          </a:prstGeom>
          <a:noFill/>
          <a:ln>
            <a:noFill/>
          </a:ln>
        </p:spPr>
        <p:txBody>
          <a:bodyPr spcFirstLastPara="1" wrap="square" lIns="126300" tIns="126300" rIns="126300" bIns="126300" anchor="ctr" anchorCtr="0">
            <a:noAutofit/>
          </a:bodyPr>
          <a:lstStyle>
            <a:lvl1pPr lvl="0" algn="l" rtl="0">
              <a:lnSpc>
                <a:spcPct val="100000"/>
              </a:lnSpc>
              <a:spcBef>
                <a:spcPts val="0"/>
              </a:spcBef>
              <a:spcAft>
                <a:spcPts val="0"/>
              </a:spcAft>
              <a:buClr>
                <a:schemeClr val="dk1"/>
              </a:buClr>
              <a:buSzPts val="2800"/>
              <a:buNone/>
              <a:defRPr sz="2900">
                <a:latin typeface="Lexend"/>
                <a:ea typeface="Lexend"/>
                <a:cs typeface="Lexend"/>
                <a:sym typeface="Lexend"/>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pic>
        <p:nvPicPr>
          <p:cNvPr id="126" name="Google Shape;126;p24"/>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127" name="Google Shape;127;p24"/>
          <p:cNvPicPr preferRelativeResize="0"/>
          <p:nvPr/>
        </p:nvPicPr>
        <p:blipFill rotWithShape="1">
          <a:blip r:embed="rId3">
            <a:alphaModFix/>
          </a:blip>
          <a:srcRect l="2722" r="2732"/>
          <a:stretch/>
        </p:blipFill>
        <p:spPr>
          <a:xfrm>
            <a:off x="10388589" y="6240464"/>
            <a:ext cx="1305999" cy="308305"/>
          </a:xfrm>
          <a:prstGeom prst="rect">
            <a:avLst/>
          </a:prstGeom>
          <a:noFill/>
          <a:ln>
            <a:noFill/>
          </a:ln>
        </p:spPr>
      </p:pic>
      <p:sp>
        <p:nvSpPr>
          <p:cNvPr id="128" name="Google Shape;128;p24"/>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1 column">
  <p:cSld name="CUSTOM_10">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1552403" y="422226"/>
            <a:ext cx="9676800" cy="763500"/>
          </a:xfrm>
          <a:prstGeom prst="rect">
            <a:avLst/>
          </a:prstGeom>
          <a:noFill/>
          <a:ln>
            <a:noFill/>
          </a:ln>
        </p:spPr>
        <p:txBody>
          <a:bodyPr spcFirstLastPara="1" wrap="square" lIns="126300" tIns="126300" rIns="126300" bIns="126300" anchor="ctr" anchorCtr="0">
            <a:noAutofit/>
          </a:bodyPr>
          <a:lstStyle>
            <a:lvl1pPr lvl="0" algn="ctr" rtl="0">
              <a:lnSpc>
                <a:spcPct val="100000"/>
              </a:lnSpc>
              <a:spcBef>
                <a:spcPts val="0"/>
              </a:spcBef>
              <a:spcAft>
                <a:spcPts val="0"/>
              </a:spcAft>
              <a:buSzPts val="4400"/>
              <a:buNone/>
              <a:defRPr/>
            </a:lvl1pPr>
            <a:lvl2pPr lvl="1" algn="l" rtl="0">
              <a:lnSpc>
                <a:spcPct val="100000"/>
              </a:lnSpc>
              <a:spcBef>
                <a:spcPts val="0"/>
              </a:spcBef>
              <a:spcAft>
                <a:spcPts val="0"/>
              </a:spcAft>
              <a:buSzPts val="3900"/>
              <a:buNone/>
              <a:defRPr/>
            </a:lvl2pPr>
            <a:lvl3pPr lvl="2" algn="l" rtl="0">
              <a:lnSpc>
                <a:spcPct val="100000"/>
              </a:lnSpc>
              <a:spcBef>
                <a:spcPts val="0"/>
              </a:spcBef>
              <a:spcAft>
                <a:spcPts val="0"/>
              </a:spcAft>
              <a:buSzPts val="3900"/>
              <a:buNone/>
              <a:defRPr/>
            </a:lvl3pPr>
            <a:lvl4pPr lvl="3" algn="l" rtl="0">
              <a:lnSpc>
                <a:spcPct val="100000"/>
              </a:lnSpc>
              <a:spcBef>
                <a:spcPts val="0"/>
              </a:spcBef>
              <a:spcAft>
                <a:spcPts val="0"/>
              </a:spcAft>
              <a:buSzPts val="3900"/>
              <a:buNone/>
              <a:defRPr/>
            </a:lvl4pPr>
            <a:lvl5pPr lvl="4" algn="l" rtl="0">
              <a:lnSpc>
                <a:spcPct val="100000"/>
              </a:lnSpc>
              <a:spcBef>
                <a:spcPts val="0"/>
              </a:spcBef>
              <a:spcAft>
                <a:spcPts val="0"/>
              </a:spcAft>
              <a:buSzPts val="3900"/>
              <a:buNone/>
              <a:defRPr/>
            </a:lvl5pPr>
            <a:lvl6pPr lvl="5" algn="l" rtl="0">
              <a:lnSpc>
                <a:spcPct val="100000"/>
              </a:lnSpc>
              <a:spcBef>
                <a:spcPts val="0"/>
              </a:spcBef>
              <a:spcAft>
                <a:spcPts val="0"/>
              </a:spcAft>
              <a:buSzPts val="3900"/>
              <a:buNone/>
              <a:defRPr/>
            </a:lvl6pPr>
            <a:lvl7pPr lvl="6" algn="l" rtl="0">
              <a:lnSpc>
                <a:spcPct val="100000"/>
              </a:lnSpc>
              <a:spcBef>
                <a:spcPts val="0"/>
              </a:spcBef>
              <a:spcAft>
                <a:spcPts val="0"/>
              </a:spcAft>
              <a:buSzPts val="3900"/>
              <a:buNone/>
              <a:defRPr/>
            </a:lvl7pPr>
            <a:lvl8pPr lvl="7" algn="l" rtl="0">
              <a:lnSpc>
                <a:spcPct val="100000"/>
              </a:lnSpc>
              <a:spcBef>
                <a:spcPts val="0"/>
              </a:spcBef>
              <a:spcAft>
                <a:spcPts val="0"/>
              </a:spcAft>
              <a:buSzPts val="3900"/>
              <a:buNone/>
              <a:defRPr/>
            </a:lvl8pPr>
            <a:lvl9pPr lvl="8" algn="l" rtl="0">
              <a:lnSpc>
                <a:spcPct val="100000"/>
              </a:lnSpc>
              <a:spcBef>
                <a:spcPts val="0"/>
              </a:spcBef>
              <a:spcAft>
                <a:spcPts val="0"/>
              </a:spcAft>
              <a:buSzPts val="3900"/>
              <a:buNone/>
              <a:defRPr/>
            </a:lvl9pPr>
          </a:lstStyle>
          <a:p>
            <a:endParaRPr/>
          </a:p>
        </p:txBody>
      </p:sp>
      <p:sp>
        <p:nvSpPr>
          <p:cNvPr id="131" name="Google Shape;131;p25"/>
          <p:cNvSpPr txBox="1">
            <a:spLocks noGrp="1"/>
          </p:cNvSpPr>
          <p:nvPr>
            <p:ph type="body" idx="1"/>
          </p:nvPr>
        </p:nvSpPr>
        <p:spPr>
          <a:xfrm>
            <a:off x="959760" y="1712366"/>
            <a:ext cx="4965300" cy="4379700"/>
          </a:xfrm>
          <a:prstGeom prst="rect">
            <a:avLst/>
          </a:prstGeom>
          <a:noFill/>
          <a:ln>
            <a:noFill/>
          </a:ln>
        </p:spPr>
        <p:txBody>
          <a:bodyPr spcFirstLastPara="1" wrap="square" lIns="126300" tIns="126300" rIns="126300" bIns="126300" anchor="t" anchorCtr="0">
            <a:noAutofit/>
          </a:bodyPr>
          <a:lstStyle>
            <a:lvl1pPr marL="457200" lvl="0" indent="-330200" algn="l" rtl="0">
              <a:lnSpc>
                <a:spcPct val="115000"/>
              </a:lnSpc>
              <a:spcBef>
                <a:spcPts val="0"/>
              </a:spcBef>
              <a:spcAft>
                <a:spcPts val="0"/>
              </a:spcAft>
              <a:buSzPts val="1600"/>
              <a:buChar char="✹"/>
              <a:defRPr/>
            </a:lvl1pPr>
            <a:lvl2pPr marL="914400" lvl="1" indent="-355600" algn="l" rtl="0">
              <a:lnSpc>
                <a:spcPct val="115000"/>
              </a:lnSpc>
              <a:spcBef>
                <a:spcPts val="0"/>
              </a:spcBef>
              <a:spcAft>
                <a:spcPts val="0"/>
              </a:spcAft>
              <a:buSzPts val="2000"/>
              <a:buChar char="○"/>
              <a:defRPr/>
            </a:lvl2pPr>
            <a:lvl3pPr marL="1371600" lvl="2" indent="-355600" algn="l" rtl="0">
              <a:lnSpc>
                <a:spcPct val="115000"/>
              </a:lnSpc>
              <a:spcBef>
                <a:spcPts val="0"/>
              </a:spcBef>
              <a:spcAft>
                <a:spcPts val="0"/>
              </a:spcAft>
              <a:buSzPts val="2000"/>
              <a:buChar char="■"/>
              <a:defRPr/>
            </a:lvl3pPr>
            <a:lvl4pPr marL="1828800" lvl="3" indent="-355600" algn="l" rtl="0">
              <a:lnSpc>
                <a:spcPct val="115000"/>
              </a:lnSpc>
              <a:spcBef>
                <a:spcPts val="0"/>
              </a:spcBef>
              <a:spcAft>
                <a:spcPts val="0"/>
              </a:spcAft>
              <a:buSzPts val="2000"/>
              <a:buChar char="●"/>
              <a:defRPr/>
            </a:lvl4pPr>
            <a:lvl5pPr marL="2286000" lvl="4" indent="-355600" algn="l" rtl="0">
              <a:lnSpc>
                <a:spcPct val="115000"/>
              </a:lnSpc>
              <a:spcBef>
                <a:spcPts val="0"/>
              </a:spcBef>
              <a:spcAft>
                <a:spcPts val="0"/>
              </a:spcAft>
              <a:buSzPts val="2000"/>
              <a:buChar char="○"/>
              <a:defRPr/>
            </a:lvl5pPr>
            <a:lvl6pPr marL="2743200" lvl="5" indent="-355600" algn="l" rtl="0">
              <a:lnSpc>
                <a:spcPct val="115000"/>
              </a:lnSpc>
              <a:spcBef>
                <a:spcPts val="0"/>
              </a:spcBef>
              <a:spcAft>
                <a:spcPts val="0"/>
              </a:spcAft>
              <a:buSzPts val="2000"/>
              <a:buChar char="■"/>
              <a:defRPr/>
            </a:lvl6pPr>
            <a:lvl7pPr marL="3200400" lvl="6" indent="-355600" algn="l" rtl="0">
              <a:lnSpc>
                <a:spcPct val="115000"/>
              </a:lnSpc>
              <a:spcBef>
                <a:spcPts val="0"/>
              </a:spcBef>
              <a:spcAft>
                <a:spcPts val="0"/>
              </a:spcAft>
              <a:buSzPts val="2000"/>
              <a:buChar char="●"/>
              <a:defRPr/>
            </a:lvl7pPr>
            <a:lvl8pPr marL="3657600" lvl="7" indent="-355600" algn="l" rtl="0">
              <a:lnSpc>
                <a:spcPct val="115000"/>
              </a:lnSpc>
              <a:spcBef>
                <a:spcPts val="0"/>
              </a:spcBef>
              <a:spcAft>
                <a:spcPts val="0"/>
              </a:spcAft>
              <a:buSzPts val="2000"/>
              <a:buChar char="○"/>
              <a:defRPr/>
            </a:lvl8pPr>
            <a:lvl9pPr marL="4114800" lvl="8" indent="-355600" algn="l" rtl="0">
              <a:lnSpc>
                <a:spcPct val="115000"/>
              </a:lnSpc>
              <a:spcBef>
                <a:spcPts val="0"/>
              </a:spcBef>
              <a:spcAft>
                <a:spcPts val="0"/>
              </a:spcAft>
              <a:buSzPts val="2000"/>
              <a:buChar char="■"/>
              <a:defRPr/>
            </a:lvl9pPr>
          </a:lstStyle>
          <a:p>
            <a:endParaRPr/>
          </a:p>
        </p:txBody>
      </p:sp>
      <p:pic>
        <p:nvPicPr>
          <p:cNvPr id="132" name="Google Shape;132;p25"/>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133" name="Google Shape;133;p25"/>
          <p:cNvPicPr preferRelativeResize="0"/>
          <p:nvPr/>
        </p:nvPicPr>
        <p:blipFill rotWithShape="1">
          <a:blip r:embed="rId3">
            <a:alphaModFix/>
          </a:blip>
          <a:srcRect l="2722" r="2732"/>
          <a:stretch/>
        </p:blipFill>
        <p:spPr>
          <a:xfrm>
            <a:off x="10388589" y="6240464"/>
            <a:ext cx="1305999" cy="308305"/>
          </a:xfrm>
          <a:prstGeom prst="rect">
            <a:avLst/>
          </a:prstGeom>
          <a:noFill/>
          <a:ln>
            <a:noFill/>
          </a:ln>
        </p:spPr>
      </p:pic>
      <p:sp>
        <p:nvSpPr>
          <p:cNvPr id="134" name="Google Shape;134;p25"/>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1">
  <p:cSld name="TITLE_1_1">
    <p:spTree>
      <p:nvGrpSpPr>
        <p:cNvPr id="1" name="Shape 13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496" y="593367"/>
            <a:ext cx="11358000" cy="763500"/>
          </a:xfrm>
          <a:prstGeom prst="rect">
            <a:avLst/>
          </a:prstGeom>
          <a:noFill/>
          <a:ln>
            <a:noFill/>
          </a:ln>
        </p:spPr>
        <p:txBody>
          <a:bodyPr spcFirstLastPara="1" wrap="square" lIns="121875" tIns="121875" rIns="121875" bIns="121875" anchor="ctr" anchorCtr="0">
            <a:noAutofit/>
          </a:bodyPr>
          <a:lstStyle>
            <a:lvl1pPr lvl="0">
              <a:spcBef>
                <a:spcPts val="0"/>
              </a:spcBef>
              <a:spcAft>
                <a:spcPts val="0"/>
              </a:spcAft>
              <a:buSzPts val="1900"/>
              <a:buChar char="●"/>
              <a:defRPr sz="1900"/>
            </a:lvl1pPr>
            <a:lvl2pPr lvl="1">
              <a:spcBef>
                <a:spcPts val="0"/>
              </a:spcBef>
              <a:spcAft>
                <a:spcPts val="0"/>
              </a:spcAft>
              <a:buSzPts val="1900"/>
              <a:buChar char="○"/>
              <a:defRPr sz="1900"/>
            </a:lvl2pPr>
            <a:lvl3pPr lvl="2">
              <a:spcBef>
                <a:spcPts val="0"/>
              </a:spcBef>
              <a:spcAft>
                <a:spcPts val="0"/>
              </a:spcAft>
              <a:buSzPts val="1900"/>
              <a:buChar char="■"/>
              <a:defRPr sz="1900"/>
            </a:lvl3pPr>
            <a:lvl4pPr lvl="3">
              <a:spcBef>
                <a:spcPts val="0"/>
              </a:spcBef>
              <a:spcAft>
                <a:spcPts val="0"/>
              </a:spcAft>
              <a:buSzPts val="1900"/>
              <a:buChar char="●"/>
              <a:defRPr sz="1900"/>
            </a:lvl4pPr>
            <a:lvl5pPr lvl="4">
              <a:spcBef>
                <a:spcPts val="0"/>
              </a:spcBef>
              <a:spcAft>
                <a:spcPts val="0"/>
              </a:spcAft>
              <a:buSzPts val="1900"/>
              <a:buChar char="○"/>
              <a:defRPr sz="1900"/>
            </a:lvl5pPr>
            <a:lvl6pPr lvl="5">
              <a:spcBef>
                <a:spcPts val="0"/>
              </a:spcBef>
              <a:spcAft>
                <a:spcPts val="0"/>
              </a:spcAft>
              <a:buSzPts val="1900"/>
              <a:buChar char="■"/>
              <a:defRPr sz="1900"/>
            </a:lvl6pPr>
            <a:lvl7pPr lvl="6">
              <a:spcBef>
                <a:spcPts val="0"/>
              </a:spcBef>
              <a:spcAft>
                <a:spcPts val="0"/>
              </a:spcAft>
              <a:buSzPts val="1900"/>
              <a:buChar char="●"/>
              <a:defRPr sz="1900"/>
            </a:lvl7pPr>
            <a:lvl8pPr lvl="7">
              <a:spcBef>
                <a:spcPts val="0"/>
              </a:spcBef>
              <a:spcAft>
                <a:spcPts val="0"/>
              </a:spcAft>
              <a:buSzPts val="1900"/>
              <a:buChar char="○"/>
              <a:defRPr sz="1900"/>
            </a:lvl8pPr>
            <a:lvl9pPr lvl="8">
              <a:spcBef>
                <a:spcPts val="0"/>
              </a:spcBef>
              <a:spcAft>
                <a:spcPts val="0"/>
              </a:spcAft>
              <a:buSzPts val="1900"/>
              <a:buChar char="■"/>
              <a:defRPr sz="1900"/>
            </a:lvl9pPr>
          </a:lstStyle>
          <a:p>
            <a:endParaRPr/>
          </a:p>
        </p:txBody>
      </p:sp>
      <p:sp>
        <p:nvSpPr>
          <p:cNvPr id="22" name="Google Shape;22;p4"/>
          <p:cNvSpPr txBox="1">
            <a:spLocks noGrp="1"/>
          </p:cNvSpPr>
          <p:nvPr>
            <p:ph type="body" idx="1"/>
          </p:nvPr>
        </p:nvSpPr>
        <p:spPr>
          <a:xfrm>
            <a:off x="415496" y="1536633"/>
            <a:ext cx="11358000" cy="4555200"/>
          </a:xfrm>
          <a:prstGeom prst="rect">
            <a:avLst/>
          </a:prstGeom>
          <a:noFill/>
          <a:ln>
            <a:noFill/>
          </a:ln>
        </p:spPr>
        <p:txBody>
          <a:bodyPr spcFirstLastPara="1" wrap="square" lIns="121875" tIns="121875" rIns="121875" bIns="121875" anchor="ctr" anchorCtr="0">
            <a:noAutofit/>
          </a:bodyPr>
          <a:lstStyle>
            <a:lvl1pPr marL="457200" lvl="0" indent="-349250">
              <a:spcBef>
                <a:spcPts val="0"/>
              </a:spcBef>
              <a:spcAft>
                <a:spcPts val="0"/>
              </a:spcAft>
              <a:buSzPts val="1900"/>
              <a:buChar char="●"/>
              <a:defRPr sz="1900"/>
            </a:lvl1pPr>
            <a:lvl2pPr marL="914400" lvl="1" indent="-349250">
              <a:spcBef>
                <a:spcPts val="0"/>
              </a:spcBef>
              <a:spcAft>
                <a:spcPts val="0"/>
              </a:spcAft>
              <a:buSzPts val="1900"/>
              <a:buChar char="○"/>
              <a:defRPr sz="1900"/>
            </a:lvl2pPr>
            <a:lvl3pPr marL="1371600" lvl="2" indent="-349250">
              <a:spcBef>
                <a:spcPts val="0"/>
              </a:spcBef>
              <a:spcAft>
                <a:spcPts val="0"/>
              </a:spcAft>
              <a:buSzPts val="1900"/>
              <a:buChar char="■"/>
              <a:defRPr sz="1900"/>
            </a:lvl3pPr>
            <a:lvl4pPr marL="1828800" lvl="3" indent="-349250">
              <a:spcBef>
                <a:spcPts val="0"/>
              </a:spcBef>
              <a:spcAft>
                <a:spcPts val="0"/>
              </a:spcAft>
              <a:buSzPts val="1900"/>
              <a:buChar char="●"/>
              <a:defRPr sz="1900"/>
            </a:lvl4pPr>
            <a:lvl5pPr marL="2286000" lvl="4" indent="-349250">
              <a:spcBef>
                <a:spcPts val="0"/>
              </a:spcBef>
              <a:spcAft>
                <a:spcPts val="0"/>
              </a:spcAft>
              <a:buSzPts val="1900"/>
              <a:buChar char="○"/>
              <a:defRPr sz="1900"/>
            </a:lvl5pPr>
            <a:lvl6pPr marL="2743200" lvl="5" indent="-349250">
              <a:spcBef>
                <a:spcPts val="0"/>
              </a:spcBef>
              <a:spcAft>
                <a:spcPts val="0"/>
              </a:spcAft>
              <a:buSzPts val="1900"/>
              <a:buChar char="■"/>
              <a:defRPr sz="1900"/>
            </a:lvl6pPr>
            <a:lvl7pPr marL="3200400" lvl="6" indent="-349250">
              <a:spcBef>
                <a:spcPts val="0"/>
              </a:spcBef>
              <a:spcAft>
                <a:spcPts val="0"/>
              </a:spcAft>
              <a:buSzPts val="1900"/>
              <a:buChar char="●"/>
              <a:defRPr sz="1900"/>
            </a:lvl7pPr>
            <a:lvl8pPr marL="3657600" lvl="7" indent="-349250">
              <a:spcBef>
                <a:spcPts val="0"/>
              </a:spcBef>
              <a:spcAft>
                <a:spcPts val="0"/>
              </a:spcAft>
              <a:buSzPts val="1900"/>
              <a:buChar char="○"/>
              <a:defRPr sz="1900"/>
            </a:lvl8pPr>
            <a:lvl9pPr marL="4114800" lvl="8" indent="-349250">
              <a:spcBef>
                <a:spcPts val="0"/>
              </a:spcBef>
              <a:spcAft>
                <a:spcPts val="0"/>
              </a:spcAft>
              <a:buSzPts val="1900"/>
              <a:buChar char="■"/>
              <a:defRPr sz="1900"/>
            </a:lvl9pPr>
          </a:lstStyle>
          <a:p>
            <a:endParaRPr/>
          </a:p>
        </p:txBody>
      </p:sp>
      <p:sp>
        <p:nvSpPr>
          <p:cNvPr id="23" name="Google Shape;23;p4"/>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496" y="593367"/>
            <a:ext cx="11358000" cy="763500"/>
          </a:xfrm>
          <a:prstGeom prst="rect">
            <a:avLst/>
          </a:prstGeom>
          <a:noFill/>
          <a:ln>
            <a:noFill/>
          </a:ln>
        </p:spPr>
        <p:txBody>
          <a:bodyPr spcFirstLastPara="1" wrap="square" lIns="121875" tIns="121875" rIns="121875" bIns="121875" anchor="ctr" anchorCtr="0">
            <a:noAutofit/>
          </a:bodyPr>
          <a:lstStyle>
            <a:lvl1pPr lvl="0">
              <a:spcBef>
                <a:spcPts val="0"/>
              </a:spcBef>
              <a:spcAft>
                <a:spcPts val="0"/>
              </a:spcAft>
              <a:buSzPts val="1900"/>
              <a:buChar char="●"/>
              <a:defRPr sz="1900"/>
            </a:lvl1pPr>
            <a:lvl2pPr lvl="1">
              <a:spcBef>
                <a:spcPts val="0"/>
              </a:spcBef>
              <a:spcAft>
                <a:spcPts val="0"/>
              </a:spcAft>
              <a:buSzPts val="1900"/>
              <a:buChar char="○"/>
              <a:defRPr sz="1900"/>
            </a:lvl2pPr>
            <a:lvl3pPr lvl="2">
              <a:spcBef>
                <a:spcPts val="0"/>
              </a:spcBef>
              <a:spcAft>
                <a:spcPts val="0"/>
              </a:spcAft>
              <a:buSzPts val="1900"/>
              <a:buChar char="■"/>
              <a:defRPr sz="1900"/>
            </a:lvl3pPr>
            <a:lvl4pPr lvl="3">
              <a:spcBef>
                <a:spcPts val="0"/>
              </a:spcBef>
              <a:spcAft>
                <a:spcPts val="0"/>
              </a:spcAft>
              <a:buSzPts val="1900"/>
              <a:buChar char="●"/>
              <a:defRPr sz="1900"/>
            </a:lvl4pPr>
            <a:lvl5pPr lvl="4">
              <a:spcBef>
                <a:spcPts val="0"/>
              </a:spcBef>
              <a:spcAft>
                <a:spcPts val="0"/>
              </a:spcAft>
              <a:buSzPts val="1900"/>
              <a:buChar char="○"/>
              <a:defRPr sz="1900"/>
            </a:lvl5pPr>
            <a:lvl6pPr lvl="5">
              <a:spcBef>
                <a:spcPts val="0"/>
              </a:spcBef>
              <a:spcAft>
                <a:spcPts val="0"/>
              </a:spcAft>
              <a:buSzPts val="1900"/>
              <a:buChar char="■"/>
              <a:defRPr sz="1900"/>
            </a:lvl6pPr>
            <a:lvl7pPr lvl="6">
              <a:spcBef>
                <a:spcPts val="0"/>
              </a:spcBef>
              <a:spcAft>
                <a:spcPts val="0"/>
              </a:spcAft>
              <a:buSzPts val="1900"/>
              <a:buChar char="●"/>
              <a:defRPr sz="1900"/>
            </a:lvl7pPr>
            <a:lvl8pPr lvl="7">
              <a:spcBef>
                <a:spcPts val="0"/>
              </a:spcBef>
              <a:spcAft>
                <a:spcPts val="0"/>
              </a:spcAft>
              <a:buSzPts val="1900"/>
              <a:buChar char="○"/>
              <a:defRPr sz="1900"/>
            </a:lvl8pPr>
            <a:lvl9pPr lvl="8">
              <a:spcBef>
                <a:spcPts val="0"/>
              </a:spcBef>
              <a:spcAft>
                <a:spcPts val="0"/>
              </a:spcAft>
              <a:buSzPts val="1900"/>
              <a:buChar char="■"/>
              <a:defRPr sz="1900"/>
            </a:lvl9pPr>
          </a:lstStyle>
          <a:p>
            <a:endParaRPr/>
          </a:p>
        </p:txBody>
      </p:sp>
      <p:sp>
        <p:nvSpPr>
          <p:cNvPr id="26" name="Google Shape;26;p5"/>
          <p:cNvSpPr txBox="1">
            <a:spLocks noGrp="1"/>
          </p:cNvSpPr>
          <p:nvPr>
            <p:ph type="body" idx="1"/>
          </p:nvPr>
        </p:nvSpPr>
        <p:spPr>
          <a:xfrm>
            <a:off x="415496" y="1536633"/>
            <a:ext cx="5331900" cy="4555200"/>
          </a:xfrm>
          <a:prstGeom prst="rect">
            <a:avLst/>
          </a:prstGeom>
          <a:noFill/>
          <a:ln>
            <a:noFill/>
          </a:ln>
        </p:spPr>
        <p:txBody>
          <a:bodyPr spcFirstLastPara="1" wrap="square" lIns="121875" tIns="121875" rIns="121875" bIns="121875" anchor="ctr" anchorCtr="0">
            <a:no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p5"/>
          <p:cNvSpPr txBox="1">
            <a:spLocks noGrp="1"/>
          </p:cNvSpPr>
          <p:nvPr>
            <p:ph type="body" idx="2"/>
          </p:nvPr>
        </p:nvSpPr>
        <p:spPr>
          <a:xfrm>
            <a:off x="6441588" y="1536633"/>
            <a:ext cx="5331900" cy="4555200"/>
          </a:xfrm>
          <a:prstGeom prst="rect">
            <a:avLst/>
          </a:prstGeom>
          <a:noFill/>
          <a:ln>
            <a:noFill/>
          </a:ln>
        </p:spPr>
        <p:txBody>
          <a:bodyPr spcFirstLastPara="1" wrap="square" lIns="121875" tIns="121875" rIns="121875" bIns="121875" anchor="ctr" anchorCtr="0">
            <a:no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5"/>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496" y="593367"/>
            <a:ext cx="11358000" cy="763500"/>
          </a:xfrm>
          <a:prstGeom prst="rect">
            <a:avLst/>
          </a:prstGeom>
          <a:noFill/>
          <a:ln>
            <a:noFill/>
          </a:ln>
        </p:spPr>
        <p:txBody>
          <a:bodyPr spcFirstLastPara="1" wrap="square" lIns="121875" tIns="121875" rIns="121875" bIns="121875" anchor="ctr" anchorCtr="0">
            <a:noAutofit/>
          </a:bodyPr>
          <a:lstStyle>
            <a:lvl1pPr lvl="0">
              <a:spcBef>
                <a:spcPts val="0"/>
              </a:spcBef>
              <a:spcAft>
                <a:spcPts val="0"/>
              </a:spcAft>
              <a:buSzPts val="1900"/>
              <a:buChar char="●"/>
              <a:defRPr sz="1900"/>
            </a:lvl1pPr>
            <a:lvl2pPr lvl="1">
              <a:spcBef>
                <a:spcPts val="0"/>
              </a:spcBef>
              <a:spcAft>
                <a:spcPts val="0"/>
              </a:spcAft>
              <a:buSzPts val="1900"/>
              <a:buChar char="○"/>
              <a:defRPr sz="1900"/>
            </a:lvl2pPr>
            <a:lvl3pPr lvl="2">
              <a:spcBef>
                <a:spcPts val="0"/>
              </a:spcBef>
              <a:spcAft>
                <a:spcPts val="0"/>
              </a:spcAft>
              <a:buSzPts val="1900"/>
              <a:buChar char="■"/>
              <a:defRPr sz="1900"/>
            </a:lvl3pPr>
            <a:lvl4pPr lvl="3">
              <a:spcBef>
                <a:spcPts val="0"/>
              </a:spcBef>
              <a:spcAft>
                <a:spcPts val="0"/>
              </a:spcAft>
              <a:buSzPts val="1900"/>
              <a:buChar char="●"/>
              <a:defRPr sz="1900"/>
            </a:lvl4pPr>
            <a:lvl5pPr lvl="4">
              <a:spcBef>
                <a:spcPts val="0"/>
              </a:spcBef>
              <a:spcAft>
                <a:spcPts val="0"/>
              </a:spcAft>
              <a:buSzPts val="1900"/>
              <a:buChar char="○"/>
              <a:defRPr sz="1900"/>
            </a:lvl5pPr>
            <a:lvl6pPr lvl="5">
              <a:spcBef>
                <a:spcPts val="0"/>
              </a:spcBef>
              <a:spcAft>
                <a:spcPts val="0"/>
              </a:spcAft>
              <a:buSzPts val="1900"/>
              <a:buChar char="■"/>
              <a:defRPr sz="1900"/>
            </a:lvl6pPr>
            <a:lvl7pPr lvl="6">
              <a:spcBef>
                <a:spcPts val="0"/>
              </a:spcBef>
              <a:spcAft>
                <a:spcPts val="0"/>
              </a:spcAft>
              <a:buSzPts val="1900"/>
              <a:buChar char="●"/>
              <a:defRPr sz="1900"/>
            </a:lvl7pPr>
            <a:lvl8pPr lvl="7">
              <a:spcBef>
                <a:spcPts val="0"/>
              </a:spcBef>
              <a:spcAft>
                <a:spcPts val="0"/>
              </a:spcAft>
              <a:buSzPts val="1900"/>
              <a:buChar char="○"/>
              <a:defRPr sz="1900"/>
            </a:lvl8pPr>
            <a:lvl9pPr lvl="8">
              <a:spcBef>
                <a:spcPts val="0"/>
              </a:spcBef>
              <a:spcAft>
                <a:spcPts val="0"/>
              </a:spcAft>
              <a:buSzPts val="1900"/>
              <a:buChar char="■"/>
              <a:defRPr sz="1900"/>
            </a:lvl9pPr>
          </a:lstStyle>
          <a:p>
            <a:endParaRPr/>
          </a:p>
        </p:txBody>
      </p:sp>
      <p:sp>
        <p:nvSpPr>
          <p:cNvPr id="31" name="Google Shape;31;p6"/>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496" y="740800"/>
            <a:ext cx="3743100" cy="1007700"/>
          </a:xfrm>
          <a:prstGeom prst="rect">
            <a:avLst/>
          </a:prstGeom>
          <a:noFill/>
          <a:ln>
            <a:noFill/>
          </a:ln>
        </p:spPr>
        <p:txBody>
          <a:bodyPr spcFirstLastPara="1" wrap="square" lIns="121875" tIns="121875" rIns="121875" bIns="121875" anchor="b" anchorCtr="0">
            <a:noAutofit/>
          </a:bodyPr>
          <a:lstStyle>
            <a:lvl1pPr lvl="0">
              <a:spcBef>
                <a:spcPts val="0"/>
              </a:spcBef>
              <a:spcAft>
                <a:spcPts val="0"/>
              </a:spcAft>
              <a:buSzPts val="3200"/>
              <a:buChar char="●"/>
              <a:defRPr sz="3200"/>
            </a:lvl1pPr>
            <a:lvl2pPr lvl="1">
              <a:spcBef>
                <a:spcPts val="0"/>
              </a:spcBef>
              <a:spcAft>
                <a:spcPts val="0"/>
              </a:spcAft>
              <a:buSzPts val="3200"/>
              <a:buChar char="○"/>
              <a:defRPr sz="3200"/>
            </a:lvl2pPr>
            <a:lvl3pPr lvl="2">
              <a:spcBef>
                <a:spcPts val="0"/>
              </a:spcBef>
              <a:spcAft>
                <a:spcPts val="0"/>
              </a:spcAft>
              <a:buSzPts val="3200"/>
              <a:buChar char="■"/>
              <a:defRPr sz="3200"/>
            </a:lvl3pPr>
            <a:lvl4pPr lvl="3">
              <a:spcBef>
                <a:spcPts val="0"/>
              </a:spcBef>
              <a:spcAft>
                <a:spcPts val="0"/>
              </a:spcAft>
              <a:buSzPts val="3200"/>
              <a:buChar char="●"/>
              <a:defRPr sz="3200"/>
            </a:lvl4pPr>
            <a:lvl5pPr lvl="4">
              <a:spcBef>
                <a:spcPts val="0"/>
              </a:spcBef>
              <a:spcAft>
                <a:spcPts val="0"/>
              </a:spcAft>
              <a:buSzPts val="3200"/>
              <a:buChar char="○"/>
              <a:defRPr sz="3200"/>
            </a:lvl5pPr>
            <a:lvl6pPr lvl="5">
              <a:spcBef>
                <a:spcPts val="0"/>
              </a:spcBef>
              <a:spcAft>
                <a:spcPts val="0"/>
              </a:spcAft>
              <a:buSzPts val="3200"/>
              <a:buChar char="■"/>
              <a:defRPr sz="3200"/>
            </a:lvl6pPr>
            <a:lvl7pPr lvl="6">
              <a:spcBef>
                <a:spcPts val="0"/>
              </a:spcBef>
              <a:spcAft>
                <a:spcPts val="0"/>
              </a:spcAft>
              <a:buSzPts val="3200"/>
              <a:buChar char="●"/>
              <a:defRPr sz="3200"/>
            </a:lvl7pPr>
            <a:lvl8pPr lvl="7">
              <a:spcBef>
                <a:spcPts val="0"/>
              </a:spcBef>
              <a:spcAft>
                <a:spcPts val="0"/>
              </a:spcAft>
              <a:buSzPts val="3200"/>
              <a:buChar char="○"/>
              <a:defRPr sz="3200"/>
            </a:lvl8pPr>
            <a:lvl9pPr lvl="8">
              <a:spcBef>
                <a:spcPts val="0"/>
              </a:spcBef>
              <a:spcAft>
                <a:spcPts val="0"/>
              </a:spcAft>
              <a:buSzPts val="3200"/>
              <a:buChar char="■"/>
              <a:defRPr sz="3200"/>
            </a:lvl9pPr>
          </a:lstStyle>
          <a:p>
            <a:endParaRPr/>
          </a:p>
        </p:txBody>
      </p:sp>
      <p:sp>
        <p:nvSpPr>
          <p:cNvPr id="34" name="Google Shape;34;p7"/>
          <p:cNvSpPr txBox="1">
            <a:spLocks noGrp="1"/>
          </p:cNvSpPr>
          <p:nvPr>
            <p:ph type="body" idx="1"/>
          </p:nvPr>
        </p:nvSpPr>
        <p:spPr>
          <a:xfrm>
            <a:off x="415496" y="1852800"/>
            <a:ext cx="3743100" cy="4239300"/>
          </a:xfrm>
          <a:prstGeom prst="rect">
            <a:avLst/>
          </a:prstGeom>
          <a:noFill/>
          <a:ln>
            <a:noFill/>
          </a:ln>
        </p:spPr>
        <p:txBody>
          <a:bodyPr spcFirstLastPara="1" wrap="square" lIns="121875" tIns="121875" rIns="121875" bIns="121875" anchor="ctr" anchorCtr="0">
            <a:no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p7"/>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503" y="600200"/>
            <a:ext cx="8488200" cy="5454300"/>
          </a:xfrm>
          <a:prstGeom prst="rect">
            <a:avLst/>
          </a:prstGeom>
          <a:noFill/>
          <a:ln>
            <a:noFill/>
          </a:ln>
        </p:spPr>
        <p:txBody>
          <a:bodyPr spcFirstLastPara="1" wrap="square" lIns="121875" tIns="121875" rIns="121875" bIns="121875" anchor="ctr" anchorCtr="0">
            <a:noAutofit/>
          </a:bodyPr>
          <a:lstStyle>
            <a:lvl1pPr lvl="0">
              <a:spcBef>
                <a:spcPts val="0"/>
              </a:spcBef>
              <a:spcAft>
                <a:spcPts val="0"/>
              </a:spcAft>
              <a:buSzPts val="6400"/>
              <a:buChar char="●"/>
              <a:defRPr sz="6400"/>
            </a:lvl1pPr>
            <a:lvl2pPr lvl="1">
              <a:spcBef>
                <a:spcPts val="0"/>
              </a:spcBef>
              <a:spcAft>
                <a:spcPts val="0"/>
              </a:spcAft>
              <a:buSzPts val="6400"/>
              <a:buChar char="○"/>
              <a:defRPr sz="6400"/>
            </a:lvl2pPr>
            <a:lvl3pPr lvl="2">
              <a:spcBef>
                <a:spcPts val="0"/>
              </a:spcBef>
              <a:spcAft>
                <a:spcPts val="0"/>
              </a:spcAft>
              <a:buSzPts val="6400"/>
              <a:buChar char="■"/>
              <a:defRPr sz="6400"/>
            </a:lvl3pPr>
            <a:lvl4pPr lvl="3">
              <a:spcBef>
                <a:spcPts val="0"/>
              </a:spcBef>
              <a:spcAft>
                <a:spcPts val="0"/>
              </a:spcAft>
              <a:buSzPts val="6400"/>
              <a:buChar char="●"/>
              <a:defRPr sz="6400"/>
            </a:lvl4pPr>
            <a:lvl5pPr lvl="4">
              <a:spcBef>
                <a:spcPts val="0"/>
              </a:spcBef>
              <a:spcAft>
                <a:spcPts val="0"/>
              </a:spcAft>
              <a:buSzPts val="6400"/>
              <a:buChar char="○"/>
              <a:defRPr sz="6400"/>
            </a:lvl5pPr>
            <a:lvl6pPr lvl="5">
              <a:spcBef>
                <a:spcPts val="0"/>
              </a:spcBef>
              <a:spcAft>
                <a:spcPts val="0"/>
              </a:spcAft>
              <a:buSzPts val="6400"/>
              <a:buChar char="■"/>
              <a:defRPr sz="6400"/>
            </a:lvl6pPr>
            <a:lvl7pPr lvl="6">
              <a:spcBef>
                <a:spcPts val="0"/>
              </a:spcBef>
              <a:spcAft>
                <a:spcPts val="0"/>
              </a:spcAft>
              <a:buSzPts val="6400"/>
              <a:buChar char="●"/>
              <a:defRPr sz="6400"/>
            </a:lvl7pPr>
            <a:lvl8pPr lvl="7">
              <a:spcBef>
                <a:spcPts val="0"/>
              </a:spcBef>
              <a:spcAft>
                <a:spcPts val="0"/>
              </a:spcAft>
              <a:buSzPts val="6400"/>
              <a:buChar char="○"/>
              <a:defRPr sz="6400"/>
            </a:lvl8pPr>
            <a:lvl9pPr lvl="8">
              <a:spcBef>
                <a:spcPts val="0"/>
              </a:spcBef>
              <a:spcAft>
                <a:spcPts val="0"/>
              </a:spcAft>
              <a:buSzPts val="6400"/>
              <a:buChar char="■"/>
              <a:defRPr sz="6400"/>
            </a:lvl9pPr>
          </a:lstStyle>
          <a:p>
            <a:endParaRPr/>
          </a:p>
        </p:txBody>
      </p:sp>
      <p:sp>
        <p:nvSpPr>
          <p:cNvPr id="38" name="Google Shape;38;p8"/>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094475" y="-167"/>
            <a:ext cx="6094500" cy="6858000"/>
          </a:xfrm>
          <a:prstGeom prst="rect">
            <a:avLst/>
          </a:prstGeom>
          <a:solidFill>
            <a:schemeClr val="lt2"/>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353911" y="1644233"/>
            <a:ext cx="5392200" cy="1976400"/>
          </a:xfrm>
          <a:prstGeom prst="rect">
            <a:avLst/>
          </a:prstGeom>
          <a:noFill/>
          <a:ln>
            <a:noFill/>
          </a:ln>
        </p:spPr>
        <p:txBody>
          <a:bodyPr spcFirstLastPara="1" wrap="square" lIns="121875" tIns="121875" rIns="121875" bIns="121875" anchor="b" anchorCtr="0">
            <a:noAutofit/>
          </a:bodyPr>
          <a:lstStyle>
            <a:lvl1pPr lvl="0" algn="ctr">
              <a:spcBef>
                <a:spcPts val="0"/>
              </a:spcBef>
              <a:spcAft>
                <a:spcPts val="0"/>
              </a:spcAft>
              <a:buSzPts val="5600"/>
              <a:buChar char="●"/>
              <a:defRPr sz="5600"/>
            </a:lvl1pPr>
            <a:lvl2pPr lvl="1" algn="ctr">
              <a:spcBef>
                <a:spcPts val="0"/>
              </a:spcBef>
              <a:spcAft>
                <a:spcPts val="0"/>
              </a:spcAft>
              <a:buSzPts val="5600"/>
              <a:buChar char="○"/>
              <a:defRPr sz="5600"/>
            </a:lvl2pPr>
            <a:lvl3pPr lvl="2" algn="ctr">
              <a:spcBef>
                <a:spcPts val="0"/>
              </a:spcBef>
              <a:spcAft>
                <a:spcPts val="0"/>
              </a:spcAft>
              <a:buSzPts val="5600"/>
              <a:buChar char="■"/>
              <a:defRPr sz="5600"/>
            </a:lvl3pPr>
            <a:lvl4pPr lvl="3" algn="ctr">
              <a:spcBef>
                <a:spcPts val="0"/>
              </a:spcBef>
              <a:spcAft>
                <a:spcPts val="0"/>
              </a:spcAft>
              <a:buSzPts val="5600"/>
              <a:buChar char="●"/>
              <a:defRPr sz="5600"/>
            </a:lvl4pPr>
            <a:lvl5pPr lvl="4" algn="ctr">
              <a:spcBef>
                <a:spcPts val="0"/>
              </a:spcBef>
              <a:spcAft>
                <a:spcPts val="0"/>
              </a:spcAft>
              <a:buSzPts val="5600"/>
              <a:buChar char="○"/>
              <a:defRPr sz="5600"/>
            </a:lvl5pPr>
            <a:lvl6pPr lvl="5" algn="ctr">
              <a:spcBef>
                <a:spcPts val="0"/>
              </a:spcBef>
              <a:spcAft>
                <a:spcPts val="0"/>
              </a:spcAft>
              <a:buSzPts val="5600"/>
              <a:buChar char="■"/>
              <a:defRPr sz="5600"/>
            </a:lvl6pPr>
            <a:lvl7pPr lvl="6" algn="ctr">
              <a:spcBef>
                <a:spcPts val="0"/>
              </a:spcBef>
              <a:spcAft>
                <a:spcPts val="0"/>
              </a:spcAft>
              <a:buSzPts val="5600"/>
              <a:buChar char="●"/>
              <a:defRPr sz="5600"/>
            </a:lvl7pPr>
            <a:lvl8pPr lvl="7" algn="ctr">
              <a:spcBef>
                <a:spcPts val="0"/>
              </a:spcBef>
              <a:spcAft>
                <a:spcPts val="0"/>
              </a:spcAft>
              <a:buSzPts val="5600"/>
              <a:buChar char="○"/>
              <a:defRPr sz="5600"/>
            </a:lvl8pPr>
            <a:lvl9pPr lvl="8" algn="ctr">
              <a:spcBef>
                <a:spcPts val="0"/>
              </a:spcBef>
              <a:spcAft>
                <a:spcPts val="0"/>
              </a:spcAft>
              <a:buSzPts val="5600"/>
              <a:buChar char="■"/>
              <a:defRPr sz="5600"/>
            </a:lvl9pPr>
          </a:lstStyle>
          <a:p>
            <a:endParaRPr/>
          </a:p>
        </p:txBody>
      </p:sp>
      <p:sp>
        <p:nvSpPr>
          <p:cNvPr id="42" name="Google Shape;42;p9"/>
          <p:cNvSpPr txBox="1">
            <a:spLocks noGrp="1"/>
          </p:cNvSpPr>
          <p:nvPr>
            <p:ph type="subTitle" idx="1"/>
          </p:nvPr>
        </p:nvSpPr>
        <p:spPr>
          <a:xfrm>
            <a:off x="353911" y="3737433"/>
            <a:ext cx="5392200" cy="1646700"/>
          </a:xfrm>
          <a:prstGeom prst="rect">
            <a:avLst/>
          </a:prstGeom>
          <a:noFill/>
          <a:ln>
            <a:noFill/>
          </a:ln>
        </p:spPr>
        <p:txBody>
          <a:bodyPr spcFirstLastPara="1" wrap="square" lIns="121875" tIns="121875" rIns="121875" bIns="121875" anchor="ctr"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p9"/>
          <p:cNvSpPr txBox="1">
            <a:spLocks noGrp="1"/>
          </p:cNvSpPr>
          <p:nvPr>
            <p:ph type="body" idx="2"/>
          </p:nvPr>
        </p:nvSpPr>
        <p:spPr>
          <a:xfrm>
            <a:off x="6584352" y="965433"/>
            <a:ext cx="5114700" cy="4926900"/>
          </a:xfrm>
          <a:prstGeom prst="rect">
            <a:avLst/>
          </a:prstGeom>
          <a:noFill/>
          <a:ln>
            <a:noFill/>
          </a:ln>
        </p:spPr>
        <p:txBody>
          <a:bodyPr spcFirstLastPara="1" wrap="square" lIns="121875" tIns="121875" rIns="121875" bIns="121875" anchor="ctr" anchorCtr="0">
            <a:noAutofit/>
          </a:bodyPr>
          <a:lstStyle>
            <a:lvl1pPr marL="457200" lvl="0" indent="-349250">
              <a:spcBef>
                <a:spcPts val="0"/>
              </a:spcBef>
              <a:spcAft>
                <a:spcPts val="0"/>
              </a:spcAft>
              <a:buSzPts val="1900"/>
              <a:buChar char="●"/>
              <a:defRPr sz="1900"/>
            </a:lvl1pPr>
            <a:lvl2pPr marL="914400" lvl="1" indent="-349250">
              <a:spcBef>
                <a:spcPts val="0"/>
              </a:spcBef>
              <a:spcAft>
                <a:spcPts val="0"/>
              </a:spcAft>
              <a:buSzPts val="1900"/>
              <a:buChar char="○"/>
              <a:defRPr sz="1900"/>
            </a:lvl2pPr>
            <a:lvl3pPr marL="1371600" lvl="2" indent="-349250">
              <a:spcBef>
                <a:spcPts val="0"/>
              </a:spcBef>
              <a:spcAft>
                <a:spcPts val="0"/>
              </a:spcAft>
              <a:buSzPts val="1900"/>
              <a:buChar char="■"/>
              <a:defRPr sz="1900"/>
            </a:lvl3pPr>
            <a:lvl4pPr marL="1828800" lvl="3" indent="-349250">
              <a:spcBef>
                <a:spcPts val="0"/>
              </a:spcBef>
              <a:spcAft>
                <a:spcPts val="0"/>
              </a:spcAft>
              <a:buSzPts val="1900"/>
              <a:buChar char="●"/>
              <a:defRPr sz="1900"/>
            </a:lvl4pPr>
            <a:lvl5pPr marL="2286000" lvl="4" indent="-349250">
              <a:spcBef>
                <a:spcPts val="0"/>
              </a:spcBef>
              <a:spcAft>
                <a:spcPts val="0"/>
              </a:spcAft>
              <a:buSzPts val="1900"/>
              <a:buChar char="○"/>
              <a:defRPr sz="1900"/>
            </a:lvl5pPr>
            <a:lvl6pPr marL="2743200" lvl="5" indent="-349250">
              <a:spcBef>
                <a:spcPts val="0"/>
              </a:spcBef>
              <a:spcAft>
                <a:spcPts val="0"/>
              </a:spcAft>
              <a:buSzPts val="1900"/>
              <a:buChar char="■"/>
              <a:defRPr sz="1900"/>
            </a:lvl6pPr>
            <a:lvl7pPr marL="3200400" lvl="6" indent="-349250">
              <a:spcBef>
                <a:spcPts val="0"/>
              </a:spcBef>
              <a:spcAft>
                <a:spcPts val="0"/>
              </a:spcAft>
              <a:buSzPts val="1900"/>
              <a:buChar char="●"/>
              <a:defRPr sz="1900"/>
            </a:lvl7pPr>
            <a:lvl8pPr marL="3657600" lvl="7" indent="-349250">
              <a:spcBef>
                <a:spcPts val="0"/>
              </a:spcBef>
              <a:spcAft>
                <a:spcPts val="0"/>
              </a:spcAft>
              <a:buSzPts val="1900"/>
              <a:buChar char="○"/>
              <a:defRPr sz="1900"/>
            </a:lvl8pPr>
            <a:lvl9pPr marL="4114800" lvl="8" indent="-349250">
              <a:spcBef>
                <a:spcPts val="0"/>
              </a:spcBef>
              <a:spcAft>
                <a:spcPts val="0"/>
              </a:spcAft>
              <a:buSzPts val="1900"/>
              <a:buChar char="■"/>
              <a:defRPr sz="1900"/>
            </a:lvl9pPr>
          </a:lstStyle>
          <a:p>
            <a:endParaRPr/>
          </a:p>
        </p:txBody>
      </p:sp>
      <p:sp>
        <p:nvSpPr>
          <p:cNvPr id="44" name="Google Shape;44;p9"/>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496" y="5640767"/>
            <a:ext cx="7996500" cy="806700"/>
          </a:xfrm>
          <a:prstGeom prst="rect">
            <a:avLst/>
          </a:prstGeom>
          <a:noFill/>
          <a:ln>
            <a:noFill/>
          </a:ln>
        </p:spPr>
        <p:txBody>
          <a:bodyPr spcFirstLastPara="1" wrap="square" lIns="121875" tIns="121875" rIns="121875" bIns="121875" anchor="ctr" anchorCtr="0">
            <a:noAutofit/>
          </a:bodyPr>
          <a:lstStyle>
            <a:lvl1pPr marL="457200" lvl="0" indent="-228600">
              <a:lnSpc>
                <a:spcPct val="100000"/>
              </a:lnSpc>
              <a:spcBef>
                <a:spcPts val="0"/>
              </a:spcBef>
              <a:spcAft>
                <a:spcPts val="0"/>
              </a:spcAft>
              <a:buSzPts val="1900"/>
              <a:buNone/>
              <a:defRPr sz="1900"/>
            </a:lvl1pPr>
          </a:lstStyle>
          <a:p>
            <a:endParaRPr/>
          </a:p>
        </p:txBody>
      </p:sp>
      <p:sp>
        <p:nvSpPr>
          <p:cNvPr id="47" name="Google Shape;47;p10"/>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a:off x="1289336" y="263605"/>
            <a:ext cx="10057800" cy="771600"/>
          </a:xfrm>
          <a:prstGeom prst="rect">
            <a:avLst/>
          </a:prstGeom>
          <a:noFill/>
          <a:ln>
            <a:noFill/>
          </a:ln>
        </p:spPr>
        <p:txBody>
          <a:bodyPr spcFirstLastPara="1" wrap="square" lIns="126300" tIns="126300" rIns="126300" bIns="126300" anchor="ctr" anchorCtr="0">
            <a:noAutofit/>
          </a:bodyPr>
          <a:lstStyle/>
          <a:p>
            <a:pPr marL="0" lvl="0" indent="0" algn="l" rtl="0">
              <a:spcBef>
                <a:spcPts val="0"/>
              </a:spcBef>
              <a:spcAft>
                <a:spcPts val="0"/>
              </a:spcAft>
              <a:buNone/>
            </a:pPr>
            <a:endParaRPr sz="4400">
              <a:solidFill>
                <a:srgbClr val="FF9900"/>
              </a:solidFill>
              <a:latin typeface="Lexend"/>
              <a:ea typeface="Lexend"/>
              <a:cs typeface="Lexend"/>
              <a:sym typeface="Lexend"/>
            </a:endParaRPr>
          </a:p>
        </p:txBody>
      </p:sp>
      <p:sp>
        <p:nvSpPr>
          <p:cNvPr id="7" name="Google Shape;7;p1"/>
          <p:cNvSpPr txBox="1"/>
          <p:nvPr/>
        </p:nvSpPr>
        <p:spPr>
          <a:xfrm>
            <a:off x="673353" y="1389785"/>
            <a:ext cx="10673700" cy="4603500"/>
          </a:xfrm>
          <a:prstGeom prst="rect">
            <a:avLst/>
          </a:prstGeom>
          <a:noFill/>
          <a:ln>
            <a:noFill/>
          </a:ln>
        </p:spPr>
        <p:txBody>
          <a:bodyPr spcFirstLastPara="1" wrap="square" lIns="126300" tIns="126300" rIns="126300" bIns="126300" anchor="t" anchorCtr="0">
            <a:noAutofit/>
          </a:bodyPr>
          <a:lstStyle/>
          <a:p>
            <a:pPr marL="0" lvl="0" indent="0" algn="l" rtl="0">
              <a:spcBef>
                <a:spcPts val="0"/>
              </a:spcBef>
              <a:spcAft>
                <a:spcPts val="0"/>
              </a:spcAft>
              <a:buNone/>
            </a:pPr>
            <a:endParaRPr sz="2000">
              <a:solidFill>
                <a:srgbClr val="FF9900"/>
              </a:solidFill>
              <a:latin typeface="Antic"/>
              <a:ea typeface="Antic"/>
              <a:cs typeface="Antic"/>
              <a:sym typeface="Antic"/>
            </a:endParaRPr>
          </a:p>
        </p:txBody>
      </p:sp>
      <p:sp>
        <p:nvSpPr>
          <p:cNvPr id="8" name="Google Shape;8;p1"/>
          <p:cNvSpPr txBox="1"/>
          <p:nvPr/>
        </p:nvSpPr>
        <p:spPr>
          <a:xfrm>
            <a:off x="4299614" y="6142772"/>
            <a:ext cx="3661200" cy="492000"/>
          </a:xfrm>
          <a:prstGeom prst="rect">
            <a:avLst/>
          </a:prstGeom>
          <a:noFill/>
          <a:ln>
            <a:noFill/>
          </a:ln>
        </p:spPr>
        <p:txBody>
          <a:bodyPr spcFirstLastPara="1" wrap="square" lIns="126300" tIns="63150" rIns="126300" bIns="6315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888888"/>
              </a:solidFill>
              <a:latin typeface="Antic"/>
              <a:ea typeface="Antic"/>
              <a:cs typeface="Antic"/>
              <a:sym typeface="Antic"/>
            </a:endParaRPr>
          </a:p>
        </p:txBody>
      </p:sp>
      <p:pic>
        <p:nvPicPr>
          <p:cNvPr id="9" name="Google Shape;9;p1"/>
          <p:cNvPicPr preferRelativeResize="0"/>
          <p:nvPr/>
        </p:nvPicPr>
        <p:blipFill rotWithShape="1">
          <a:blip r:embed="rId13">
            <a:alphaModFix/>
          </a:blip>
          <a:srcRect/>
          <a:stretch/>
        </p:blipFill>
        <p:spPr>
          <a:xfrm>
            <a:off x="10473516" y="6143308"/>
            <a:ext cx="1508253" cy="311516"/>
          </a:xfrm>
          <a:prstGeom prst="rect">
            <a:avLst/>
          </a:prstGeom>
          <a:noFill/>
          <a:ln>
            <a:noFill/>
          </a:ln>
        </p:spPr>
      </p:pic>
      <p:pic>
        <p:nvPicPr>
          <p:cNvPr id="10" name="Google Shape;10;p1"/>
          <p:cNvPicPr preferRelativeResize="0"/>
          <p:nvPr/>
        </p:nvPicPr>
        <p:blipFill rotWithShape="1">
          <a:blip r:embed="rId14">
            <a:alphaModFix/>
          </a:blip>
          <a:srcRect t="2380" b="2380"/>
          <a:stretch/>
        </p:blipFill>
        <p:spPr>
          <a:xfrm>
            <a:off x="190019" y="240133"/>
            <a:ext cx="832978" cy="7715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
        <p:nvSpPr>
          <p:cNvPr id="11" name="Google Shape;11;p1"/>
          <p:cNvSpPr txBox="1"/>
          <p:nvPr/>
        </p:nvSpPr>
        <p:spPr>
          <a:xfrm>
            <a:off x="1450829" y="265940"/>
            <a:ext cx="9676800" cy="848400"/>
          </a:xfrm>
          <a:prstGeom prst="rect">
            <a:avLst/>
          </a:prstGeom>
          <a:noFill/>
          <a:ln>
            <a:noFill/>
          </a:ln>
        </p:spPr>
        <p:txBody>
          <a:bodyPr spcFirstLastPara="1" wrap="square" lIns="126300" tIns="126300" rIns="126300" bIns="126300" anchor="ctr" anchorCtr="0">
            <a:noAutofit/>
          </a:bodyPr>
          <a:lstStyle/>
          <a:p>
            <a:pPr marL="0" lvl="0" indent="0" algn="l" rtl="0">
              <a:spcBef>
                <a:spcPts val="0"/>
              </a:spcBef>
              <a:spcAft>
                <a:spcPts val="0"/>
              </a:spcAft>
              <a:buNone/>
            </a:pPr>
            <a:endParaRPr sz="4400">
              <a:solidFill>
                <a:srgbClr val="FF9900"/>
              </a:solidFill>
              <a:latin typeface="Lexend"/>
              <a:ea typeface="Lexend"/>
              <a:cs typeface="Lexend"/>
              <a:sym typeface="Lexend"/>
            </a:endParaRPr>
          </a:p>
        </p:txBody>
      </p:sp>
      <p:sp>
        <p:nvSpPr>
          <p:cNvPr id="12" name="Google Shape;12;p1"/>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1552403" y="422226"/>
            <a:ext cx="9676800" cy="763500"/>
          </a:xfrm>
          <a:prstGeom prst="rect">
            <a:avLst/>
          </a:prstGeom>
          <a:noFill/>
          <a:ln>
            <a:noFill/>
          </a:ln>
        </p:spPr>
        <p:txBody>
          <a:bodyPr spcFirstLastPara="1" wrap="square" lIns="126300" tIns="126300" rIns="126300" bIns="126300" anchor="ctr" anchorCtr="0">
            <a:noAutofit/>
          </a:bodyPr>
          <a:lstStyle>
            <a:lvl1pPr marR="0" lvl="0" algn="l" rtl="0">
              <a:lnSpc>
                <a:spcPct val="100000"/>
              </a:lnSpc>
              <a:spcBef>
                <a:spcPts val="0"/>
              </a:spcBef>
              <a:spcAft>
                <a:spcPts val="0"/>
              </a:spcAft>
              <a:buClr>
                <a:schemeClr val="dk1"/>
              </a:buClr>
              <a:buSzPts val="4400"/>
              <a:buFont typeface="Lexend"/>
              <a:buNone/>
              <a:defRPr sz="4400" b="0" i="0" u="none" strike="noStrike" cap="none">
                <a:solidFill>
                  <a:schemeClr val="dk1"/>
                </a:solidFill>
                <a:latin typeface="Lexend"/>
                <a:ea typeface="Lexend"/>
                <a:cs typeface="Lexend"/>
                <a:sym typeface="Lexend"/>
              </a:defRPr>
            </a:lvl1pPr>
            <a:lvl2pPr marR="0" lvl="1"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2pPr>
            <a:lvl3pPr marR="0" lvl="2"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3pPr>
            <a:lvl4pPr marR="0" lvl="3"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4pPr>
            <a:lvl5pPr marR="0" lvl="4"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5pPr>
            <a:lvl6pPr marR="0" lvl="5"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6pPr>
            <a:lvl7pPr marR="0" lvl="6"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7pPr>
            <a:lvl8pPr marR="0" lvl="7"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8pPr>
            <a:lvl9pPr marR="0" lvl="8"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9pPr>
          </a:lstStyle>
          <a:p>
            <a:endParaRPr/>
          </a:p>
        </p:txBody>
      </p:sp>
      <p:sp>
        <p:nvSpPr>
          <p:cNvPr id="56" name="Google Shape;56;p13"/>
          <p:cNvSpPr txBox="1">
            <a:spLocks noGrp="1"/>
          </p:cNvSpPr>
          <p:nvPr>
            <p:ph type="body" idx="1"/>
          </p:nvPr>
        </p:nvSpPr>
        <p:spPr>
          <a:xfrm>
            <a:off x="959760" y="1536634"/>
            <a:ext cx="10269300" cy="4555500"/>
          </a:xfrm>
          <a:prstGeom prst="rect">
            <a:avLst/>
          </a:prstGeom>
          <a:noFill/>
          <a:ln>
            <a:noFill/>
          </a:ln>
        </p:spPr>
        <p:txBody>
          <a:bodyPr spcFirstLastPara="1" wrap="square" lIns="126300" tIns="126300" rIns="126300" bIns="126300" anchor="t" anchorCtr="0">
            <a:noAutofit/>
          </a:bodyPr>
          <a:lstStyle>
            <a:lvl1pPr marL="457200" marR="0" lvl="0" indent="-361950" algn="l" rtl="0">
              <a:lnSpc>
                <a:spcPct val="115000"/>
              </a:lnSpc>
              <a:spcBef>
                <a:spcPts val="0"/>
              </a:spcBef>
              <a:spcAft>
                <a:spcPts val="0"/>
              </a:spcAft>
              <a:buSzPts val="2100"/>
              <a:buChar char="❖"/>
              <a:defRPr sz="2100" i="0" u="none" strike="noStrike" cap="none"/>
            </a:lvl1pPr>
            <a:lvl2pPr marL="914400" marR="0" lvl="1" indent="-361950" algn="l" rtl="0">
              <a:lnSpc>
                <a:spcPct val="115000"/>
              </a:lnSpc>
              <a:spcBef>
                <a:spcPts val="0"/>
              </a:spcBef>
              <a:spcAft>
                <a:spcPts val="0"/>
              </a:spcAft>
              <a:buSzPts val="2100"/>
              <a:buChar char="➢"/>
              <a:defRPr sz="2100" i="0" u="none" strike="noStrike" cap="none"/>
            </a:lvl2pPr>
            <a:lvl3pPr marL="1371600" marR="0" lvl="2" indent="-361950" algn="l" rtl="0">
              <a:lnSpc>
                <a:spcPct val="115000"/>
              </a:lnSpc>
              <a:spcBef>
                <a:spcPts val="0"/>
              </a:spcBef>
              <a:spcAft>
                <a:spcPts val="0"/>
              </a:spcAft>
              <a:buSzPts val="2100"/>
              <a:buChar char="■"/>
              <a:defRPr sz="2100" i="0" u="none" strike="noStrike" cap="none"/>
            </a:lvl3pPr>
            <a:lvl4pPr marL="1828800" marR="0" lvl="3" indent="-361950" algn="l" rtl="0">
              <a:lnSpc>
                <a:spcPct val="115000"/>
              </a:lnSpc>
              <a:spcBef>
                <a:spcPts val="0"/>
              </a:spcBef>
              <a:spcAft>
                <a:spcPts val="0"/>
              </a:spcAft>
              <a:buSzPts val="2100"/>
              <a:buChar char="●"/>
              <a:defRPr sz="2100" i="0" u="none" strike="noStrike" cap="none"/>
            </a:lvl4pPr>
            <a:lvl5pPr marL="2286000" marR="0" lvl="4" indent="-361950" algn="l" rtl="0">
              <a:lnSpc>
                <a:spcPct val="115000"/>
              </a:lnSpc>
              <a:spcBef>
                <a:spcPts val="0"/>
              </a:spcBef>
              <a:spcAft>
                <a:spcPts val="0"/>
              </a:spcAft>
              <a:buSzPts val="2100"/>
              <a:buChar char="◆"/>
              <a:defRPr sz="2100" i="0" u="none" strike="noStrike" cap="none"/>
            </a:lvl5pPr>
            <a:lvl6pPr marL="2743200" marR="0" lvl="5" indent="-361950" algn="l" rtl="0">
              <a:lnSpc>
                <a:spcPct val="115000"/>
              </a:lnSpc>
              <a:spcBef>
                <a:spcPts val="0"/>
              </a:spcBef>
              <a:spcAft>
                <a:spcPts val="0"/>
              </a:spcAft>
              <a:buSzPts val="2100"/>
              <a:buChar char="➢"/>
              <a:defRPr sz="2100" i="0" u="none" strike="noStrike" cap="none"/>
            </a:lvl6pPr>
            <a:lvl7pPr marL="3200400" marR="0" lvl="6" indent="-361950" algn="l" rtl="0">
              <a:lnSpc>
                <a:spcPct val="115000"/>
              </a:lnSpc>
              <a:spcBef>
                <a:spcPts val="0"/>
              </a:spcBef>
              <a:spcAft>
                <a:spcPts val="0"/>
              </a:spcAft>
              <a:buSzPts val="2100"/>
              <a:buChar char="■"/>
              <a:defRPr sz="2100" i="0" u="none" strike="noStrike" cap="none"/>
            </a:lvl7pPr>
            <a:lvl8pPr marL="3657600" marR="0" lvl="7" indent="-361950" algn="l" rtl="0">
              <a:lnSpc>
                <a:spcPct val="115000"/>
              </a:lnSpc>
              <a:spcBef>
                <a:spcPts val="0"/>
              </a:spcBef>
              <a:spcAft>
                <a:spcPts val="0"/>
              </a:spcAft>
              <a:buSzPts val="2100"/>
              <a:buChar char="●"/>
              <a:defRPr sz="2100" i="0" u="none" strike="noStrike" cap="none"/>
            </a:lvl8pPr>
            <a:lvl9pPr marL="4114800" marR="0" lvl="8" indent="-361950" algn="l" rtl="0">
              <a:lnSpc>
                <a:spcPct val="115000"/>
              </a:lnSpc>
              <a:spcBef>
                <a:spcPts val="0"/>
              </a:spcBef>
              <a:spcAft>
                <a:spcPts val="0"/>
              </a:spcAft>
              <a:buSzPts val="2100"/>
              <a:buChar char="◆"/>
              <a:defRPr sz="2100" i="0" u="none" strike="noStrike" cap="none"/>
            </a:lvl9pPr>
          </a:lstStyle>
          <a:p>
            <a:endParaRPr/>
          </a:p>
        </p:txBody>
      </p:sp>
      <p:sp>
        <p:nvSpPr>
          <p:cNvPr id="57" name="Google Shape;57;p13"/>
          <p:cNvSpPr txBox="1"/>
          <p:nvPr/>
        </p:nvSpPr>
        <p:spPr>
          <a:xfrm>
            <a:off x="4448620" y="6239933"/>
            <a:ext cx="3522300" cy="486900"/>
          </a:xfrm>
          <a:prstGeom prst="rect">
            <a:avLst/>
          </a:prstGeom>
          <a:noFill/>
          <a:ln>
            <a:noFill/>
          </a:ln>
        </p:spPr>
        <p:txBody>
          <a:bodyPr spcFirstLastPara="1" wrap="square" lIns="126300" tIns="63150" rIns="126300" bIns="6315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888888"/>
              </a:solidFill>
              <a:latin typeface="Antic"/>
              <a:ea typeface="Antic"/>
              <a:cs typeface="Antic"/>
              <a:sym typeface="Antic"/>
            </a:endParaRPr>
          </a:p>
        </p:txBody>
      </p:sp>
      <p:sp>
        <p:nvSpPr>
          <p:cNvPr id="58" name="Google Shape;58;p13"/>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dlmg.ro/en/romanian-sign-language/"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changingminds.org/techniques/language/persuasive/keep_it_simple.htm"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study.com/academy/lesson/communicating-with-and-about-people-with-disabilites.html"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cxl.com/blog/basic-principles-of-communication/"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15.gif"/><Relationship Id="rId5" Type="http://schemas.openxmlformats.org/officeDocument/2006/relationships/image" Target="../media/image23.gif"/><Relationship Id="rId4" Type="http://schemas.openxmlformats.org/officeDocument/2006/relationships/hyperlink" Target="https://www.seyens.com/7cs-effective-communication-scienc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5.gif"/></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5.gif"/></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15.gif"/></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29.gif"/><Relationship Id="rId5" Type="http://schemas.openxmlformats.org/officeDocument/2006/relationships/image" Target="../media/image15.gif"/><Relationship Id="rId4" Type="http://schemas.openxmlformats.org/officeDocument/2006/relationships/image" Target="../media/image14.gif"/></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hyperlink" Target="https://www.w3.org/WAI/" TargetMode="External"/><Relationship Id="rId2" Type="http://schemas.openxmlformats.org/officeDocument/2006/relationships/notesSlide" Target="../notesSlides/notesSlide61.xml"/><Relationship Id="rId1" Type="http://schemas.openxmlformats.org/officeDocument/2006/relationships/slideLayout" Target="../slideLayouts/slideLayout23.xml"/><Relationship Id="rId5" Type="http://schemas.openxmlformats.org/officeDocument/2006/relationships/hyperlink" Target="http://ncam.wgbh.org/" TargetMode="External"/><Relationship Id="rId4" Type="http://schemas.openxmlformats.org/officeDocument/2006/relationships/hyperlink" Target="https://dredf.org/"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cast.org/" TargetMode="External"/><Relationship Id="rId2" Type="http://schemas.openxmlformats.org/officeDocument/2006/relationships/notesSlide" Target="../notesSlides/notesSlide62.xml"/><Relationship Id="rId1" Type="http://schemas.openxmlformats.org/officeDocument/2006/relationships/slideLayout" Target="../slideLayouts/slideLayout23.xml"/><Relationship Id="rId5" Type="http://schemas.openxmlformats.org/officeDocument/2006/relationships/hyperlink" Target="https://www.centerononlinelearning.org/" TargetMode="External"/><Relationship Id="rId4" Type="http://schemas.openxmlformats.org/officeDocument/2006/relationships/hyperlink" Target="https://webaim.org/" TargetMode="External"/></Relationships>
</file>

<file path=ppt/slides/_rels/slide6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9"/>
        <p:cNvGrpSpPr/>
        <p:nvPr/>
      </p:nvGrpSpPr>
      <p:grpSpPr>
        <a:xfrm>
          <a:off x="0" y="0"/>
          <a:ext cx="0" cy="0"/>
          <a:chOff x="0" y="0"/>
          <a:chExt cx="0" cy="0"/>
        </a:xfrm>
      </p:grpSpPr>
      <p:pic>
        <p:nvPicPr>
          <p:cNvPr id="140" name="Google Shape;140;p27"/>
          <p:cNvPicPr preferRelativeResize="0"/>
          <p:nvPr/>
        </p:nvPicPr>
        <p:blipFill rotWithShape="1">
          <a:blip r:embed="rId3">
            <a:alphaModFix/>
          </a:blip>
          <a:srcRect t="2380" b="2380"/>
          <a:stretch/>
        </p:blipFill>
        <p:spPr>
          <a:xfrm>
            <a:off x="4952461" y="-2120"/>
            <a:ext cx="2700624" cy="2572710"/>
          </a:xfrm>
          <a:prstGeom prst="rect">
            <a:avLst/>
          </a:prstGeom>
          <a:noFill/>
          <a:ln w="9525" cap="flat" cmpd="sng">
            <a:solidFill>
              <a:schemeClr val="accent6"/>
            </a:solidFill>
            <a:prstDash val="solid"/>
            <a:round/>
            <a:headEnd type="none" w="sm" len="sm"/>
            <a:tailEnd type="none" w="sm" len="sm"/>
          </a:ln>
        </p:spPr>
      </p:pic>
      <p:sp>
        <p:nvSpPr>
          <p:cNvPr id="141" name="Google Shape;141;p27"/>
          <p:cNvSpPr/>
          <p:nvPr/>
        </p:nvSpPr>
        <p:spPr>
          <a:xfrm>
            <a:off x="5270681" y="4856352"/>
            <a:ext cx="6776700" cy="813300"/>
          </a:xfrm>
          <a:prstGeom prst="rect">
            <a:avLst/>
          </a:prstGeom>
          <a:solidFill>
            <a:srgbClr val="FF9900"/>
          </a:solidFill>
          <a:ln>
            <a:noFill/>
          </a:ln>
        </p:spPr>
        <p:txBody>
          <a:bodyPr spcFirstLastPara="1" wrap="square" lIns="126300" tIns="126300" rIns="126300" bIns="1263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rgbClr val="FEFEFE"/>
                </a:solidFill>
                <a:latin typeface="Antic"/>
                <a:ea typeface="Antic"/>
                <a:cs typeface="Antic"/>
                <a:sym typeface="Antic"/>
              </a:rPr>
              <a:t>Project no: 2022-1-RO01-KA220-VET-000085029</a:t>
            </a:r>
            <a:endParaRPr sz="2100" b="1" i="0" u="none" strike="noStrike" cap="none">
              <a:solidFill>
                <a:srgbClr val="FF9900"/>
              </a:solidFill>
              <a:latin typeface="Antic"/>
              <a:ea typeface="Antic"/>
              <a:cs typeface="Antic"/>
              <a:sym typeface="Antic"/>
            </a:endParaRPr>
          </a:p>
        </p:txBody>
      </p:sp>
      <p:pic>
        <p:nvPicPr>
          <p:cNvPr id="142" name="Google Shape;142;p27"/>
          <p:cNvPicPr preferRelativeResize="0"/>
          <p:nvPr/>
        </p:nvPicPr>
        <p:blipFill rotWithShape="1">
          <a:blip r:embed="rId4">
            <a:alphaModFix/>
          </a:blip>
          <a:srcRect l="2722" r="2732"/>
          <a:stretch/>
        </p:blipFill>
        <p:spPr>
          <a:xfrm>
            <a:off x="8426892" y="391890"/>
            <a:ext cx="2799380" cy="660845"/>
          </a:xfrm>
          <a:prstGeom prst="rect">
            <a:avLst/>
          </a:prstGeom>
          <a:noFill/>
          <a:ln>
            <a:noFill/>
          </a:ln>
        </p:spPr>
      </p:pic>
      <p:sp>
        <p:nvSpPr>
          <p:cNvPr id="143" name="Google Shape;143;p27"/>
          <p:cNvSpPr txBox="1"/>
          <p:nvPr/>
        </p:nvSpPr>
        <p:spPr>
          <a:xfrm>
            <a:off x="0" y="2570599"/>
            <a:ext cx="12189000" cy="2408400"/>
          </a:xfrm>
          <a:prstGeom prst="rect">
            <a:avLst/>
          </a:prstGeom>
          <a:solidFill>
            <a:srgbClr val="5F7D95"/>
          </a:solidFill>
          <a:ln>
            <a:noFill/>
          </a:ln>
        </p:spPr>
        <p:txBody>
          <a:bodyPr spcFirstLastPara="1" wrap="square" lIns="126300" tIns="126300" rIns="126300" bIns="126300" anchor="ctr" anchorCtr="0">
            <a:noAutofit/>
          </a:bodyPr>
          <a:lstStyle/>
          <a:p>
            <a:pPr marL="0" lvl="0" indent="0" algn="ctr" rtl="0">
              <a:lnSpc>
                <a:spcPct val="90000"/>
              </a:lnSpc>
              <a:spcBef>
                <a:spcPts val="0"/>
              </a:spcBef>
              <a:spcAft>
                <a:spcPts val="0"/>
              </a:spcAft>
              <a:buNone/>
            </a:pPr>
            <a:r>
              <a:rPr lang="en" sz="8700" b="1">
                <a:solidFill>
                  <a:srgbClr val="FFFFFF"/>
                </a:solidFill>
                <a:latin typeface="Lexend"/>
                <a:ea typeface="Lexend"/>
                <a:cs typeface="Lexend"/>
                <a:sym typeface="Lexend"/>
              </a:rPr>
              <a:t>Teach me to help</a:t>
            </a:r>
            <a:endParaRPr sz="8700" b="1">
              <a:solidFill>
                <a:srgbClr val="FFFFFF"/>
              </a:solidFill>
              <a:latin typeface="Lexend"/>
              <a:ea typeface="Lexend"/>
              <a:cs typeface="Lexend"/>
              <a:sym typeface="Lexend"/>
            </a:endParaRPr>
          </a:p>
          <a:p>
            <a:pPr marL="0" lvl="0" indent="0" algn="ctr" rtl="0">
              <a:lnSpc>
                <a:spcPct val="90000"/>
              </a:lnSpc>
              <a:spcBef>
                <a:spcPts val="0"/>
              </a:spcBef>
              <a:spcAft>
                <a:spcPts val="0"/>
              </a:spcAft>
              <a:buNone/>
            </a:pPr>
            <a:r>
              <a:rPr lang="en" sz="2900" b="1">
                <a:solidFill>
                  <a:srgbClr val="FFFFFF"/>
                </a:solidFill>
                <a:latin typeface="Antic"/>
                <a:ea typeface="Antic"/>
                <a:cs typeface="Antic"/>
                <a:sym typeface="Antic"/>
              </a:rPr>
              <a:t>MODULE II Lesson 3 </a:t>
            </a:r>
            <a:endParaRPr sz="2900" b="1">
              <a:solidFill>
                <a:srgbClr val="FFFFFF"/>
              </a:solidFill>
              <a:latin typeface="Antic"/>
              <a:ea typeface="Antic"/>
              <a:cs typeface="Antic"/>
              <a:sym typeface="Antic"/>
            </a:endParaRPr>
          </a:p>
          <a:p>
            <a:pPr marL="0" lvl="0" indent="0" algn="ctr" rtl="0">
              <a:lnSpc>
                <a:spcPct val="90000"/>
              </a:lnSpc>
              <a:spcBef>
                <a:spcPts val="0"/>
              </a:spcBef>
              <a:spcAft>
                <a:spcPts val="0"/>
              </a:spcAft>
              <a:buNone/>
            </a:pPr>
            <a:r>
              <a:rPr lang="en" sz="2900">
                <a:solidFill>
                  <a:srgbClr val="FFFFFF"/>
                </a:solidFill>
                <a:latin typeface="Antic"/>
                <a:ea typeface="Antic"/>
                <a:cs typeface="Antic"/>
                <a:sym typeface="Antic"/>
              </a:rPr>
              <a:t>Verbal and content communication techniques to be used with people with disabilities in the online environment  - content creation</a:t>
            </a:r>
            <a:endParaRPr sz="2900">
              <a:solidFill>
                <a:srgbClr val="FFFFFF"/>
              </a:solidFill>
              <a:latin typeface="Antic"/>
              <a:ea typeface="Antic"/>
              <a:cs typeface="Antic"/>
              <a:sym typeface="Antic"/>
            </a:endParaRPr>
          </a:p>
        </p:txBody>
      </p:sp>
      <p:sp>
        <p:nvSpPr>
          <p:cNvPr id="144" name="Google Shape;144;p27"/>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grpSp>
        <p:nvGrpSpPr>
          <p:cNvPr id="145" name="Google Shape;145;p27"/>
          <p:cNvGrpSpPr/>
          <p:nvPr/>
        </p:nvGrpSpPr>
        <p:grpSpPr>
          <a:xfrm>
            <a:off x="1211129" y="5675596"/>
            <a:ext cx="9767014" cy="1128485"/>
            <a:chOff x="498500" y="4137629"/>
            <a:chExt cx="8147326" cy="941345"/>
          </a:xfrm>
        </p:grpSpPr>
        <p:grpSp>
          <p:nvGrpSpPr>
            <p:cNvPr id="146" name="Google Shape;146;p27"/>
            <p:cNvGrpSpPr/>
            <p:nvPr/>
          </p:nvGrpSpPr>
          <p:grpSpPr>
            <a:xfrm>
              <a:off x="498500" y="4226550"/>
              <a:ext cx="4713643" cy="852425"/>
              <a:chOff x="498500" y="4226550"/>
              <a:chExt cx="4713643" cy="852425"/>
            </a:xfrm>
          </p:grpSpPr>
          <p:grpSp>
            <p:nvGrpSpPr>
              <p:cNvPr id="147" name="Google Shape;147;p27"/>
              <p:cNvGrpSpPr/>
              <p:nvPr/>
            </p:nvGrpSpPr>
            <p:grpSpPr>
              <a:xfrm>
                <a:off x="498500" y="4226550"/>
                <a:ext cx="2782903" cy="852425"/>
                <a:chOff x="661431" y="5761985"/>
                <a:chExt cx="4102762" cy="1256708"/>
              </a:xfrm>
            </p:grpSpPr>
            <p:pic>
              <p:nvPicPr>
                <p:cNvPr id="148" name="Google Shape;148;p27"/>
                <p:cNvPicPr preferRelativeResize="0"/>
                <p:nvPr/>
              </p:nvPicPr>
              <p:blipFill>
                <a:blip r:embed="rId5">
                  <a:alphaModFix/>
                </a:blip>
                <a:stretch>
                  <a:fillRect/>
                </a:stretch>
              </p:blipFill>
              <p:spPr>
                <a:xfrm>
                  <a:off x="3392779" y="5768268"/>
                  <a:ext cx="1371414" cy="1072165"/>
                </a:xfrm>
                <a:prstGeom prst="rect">
                  <a:avLst/>
                </a:prstGeom>
                <a:noFill/>
                <a:ln>
                  <a:noFill/>
                </a:ln>
              </p:spPr>
            </p:pic>
            <p:pic>
              <p:nvPicPr>
                <p:cNvPr id="149" name="Google Shape;149;p27"/>
                <p:cNvPicPr preferRelativeResize="0"/>
                <p:nvPr/>
              </p:nvPicPr>
              <p:blipFill>
                <a:blip r:embed="rId6">
                  <a:alphaModFix/>
                </a:blip>
                <a:stretch>
                  <a:fillRect/>
                </a:stretch>
              </p:blipFill>
              <p:spPr>
                <a:xfrm>
                  <a:off x="661431" y="5761985"/>
                  <a:ext cx="1584550" cy="1256708"/>
                </a:xfrm>
                <a:prstGeom prst="rect">
                  <a:avLst/>
                </a:prstGeom>
                <a:noFill/>
                <a:ln>
                  <a:noFill/>
                </a:ln>
              </p:spPr>
            </p:pic>
          </p:grpSp>
          <p:pic>
            <p:nvPicPr>
              <p:cNvPr id="150" name="Google Shape;150;p27" descr="Logo Oriensys"/>
              <p:cNvPicPr preferRelativeResize="0"/>
              <p:nvPr/>
            </p:nvPicPr>
            <p:blipFill rotWithShape="1">
              <a:blip r:embed="rId7">
                <a:alphaModFix/>
              </a:blip>
              <a:srcRect/>
              <a:stretch/>
            </p:blipFill>
            <p:spPr>
              <a:xfrm>
                <a:off x="4186400" y="4297788"/>
                <a:ext cx="1025743" cy="621025"/>
              </a:xfrm>
              <a:prstGeom prst="rect">
                <a:avLst/>
              </a:prstGeom>
              <a:noFill/>
              <a:ln>
                <a:noFill/>
              </a:ln>
            </p:spPr>
          </p:pic>
        </p:grpSp>
        <p:pic>
          <p:nvPicPr>
            <p:cNvPr id="151" name="Google Shape;151;p27"/>
            <p:cNvPicPr preferRelativeResize="0"/>
            <p:nvPr/>
          </p:nvPicPr>
          <p:blipFill>
            <a:blip r:embed="rId8">
              <a:alphaModFix/>
            </a:blip>
            <a:stretch>
              <a:fillRect/>
            </a:stretch>
          </p:blipFill>
          <p:spPr>
            <a:xfrm>
              <a:off x="7927676" y="4244682"/>
              <a:ext cx="718150" cy="727244"/>
            </a:xfrm>
            <a:prstGeom prst="rect">
              <a:avLst/>
            </a:prstGeom>
            <a:noFill/>
            <a:ln>
              <a:noFill/>
            </a:ln>
          </p:spPr>
        </p:pic>
        <p:pic>
          <p:nvPicPr>
            <p:cNvPr id="152" name="Google Shape;152;p27"/>
            <p:cNvPicPr preferRelativeResize="0"/>
            <p:nvPr/>
          </p:nvPicPr>
          <p:blipFill rotWithShape="1">
            <a:blip r:embed="rId9">
              <a:alphaModFix/>
            </a:blip>
            <a:srcRect t="-7329" b="7330"/>
            <a:stretch/>
          </p:blipFill>
          <p:spPr>
            <a:xfrm>
              <a:off x="6147275" y="4137629"/>
              <a:ext cx="718150" cy="913596"/>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64"/>
        <p:cNvGrpSpPr/>
        <p:nvPr/>
      </p:nvGrpSpPr>
      <p:grpSpPr>
        <a:xfrm>
          <a:off x="0" y="0"/>
          <a:ext cx="0" cy="0"/>
          <a:chOff x="0" y="0"/>
          <a:chExt cx="0" cy="0"/>
        </a:xfrm>
      </p:grpSpPr>
      <p:sp>
        <p:nvSpPr>
          <p:cNvPr id="265" name="Google Shape;265;p36"/>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4300" dirty="0"/>
              <a:t>Λεκτική &amp; μη λεκτική επικοινωνία</a:t>
            </a:r>
            <a:endParaRPr sz="3500" dirty="0"/>
          </a:p>
        </p:txBody>
      </p:sp>
      <p:sp>
        <p:nvSpPr>
          <p:cNvPr id="266" name="Google Shape;266;p36"/>
          <p:cNvSpPr txBox="1">
            <a:spLocks noGrp="1"/>
          </p:cNvSpPr>
          <p:nvPr>
            <p:ph type="body" idx="1"/>
          </p:nvPr>
        </p:nvSpPr>
        <p:spPr>
          <a:xfrm>
            <a:off x="609600" y="1384225"/>
            <a:ext cx="4318250" cy="697500"/>
          </a:xfrm>
          <a:prstGeom prst="rect">
            <a:avLst/>
          </a:prstGeom>
          <a:noFill/>
          <a:ln>
            <a:noFill/>
          </a:ln>
        </p:spPr>
        <p:txBody>
          <a:bodyPr spcFirstLastPara="1" wrap="square" lIns="126300" tIns="126300" rIns="126300" bIns="126300" anchor="t" anchorCtr="0">
            <a:noAutofit/>
          </a:bodyPr>
          <a:lstStyle/>
          <a:p>
            <a:pPr marL="0" lvl="0" indent="0" algn="l" rtl="0">
              <a:spcBef>
                <a:spcPts val="400"/>
              </a:spcBef>
              <a:spcAft>
                <a:spcPts val="0"/>
              </a:spcAft>
              <a:buNone/>
            </a:pPr>
            <a:endParaRPr sz="1900" dirty="0"/>
          </a:p>
          <a:p>
            <a:pPr marL="0" lvl="0" indent="0">
              <a:spcBef>
                <a:spcPts val="1500"/>
              </a:spcBef>
              <a:buNone/>
            </a:pPr>
            <a:r>
              <a:rPr lang="el-GR" dirty="0"/>
              <a:t>Με τη λεκτική επικοινωνία, οι άνθρωποι εκφράζουν τις σκέψεις, τις ιδέες και τα συναισθήματά τους μέσω προφορικού ή γραπτού λόγου. 
Η μη λεκτική επικοινωνία χρησιμοποιεί άλλες μεθόδους, όπως η γλώσσα του σώματος, συμπεριλαμβανομένων των εκφράσεων του προσώπου, των χειρονομιών και άλλων κινήσεων του σώματος</a:t>
            </a:r>
            <a:r>
              <a:rPr lang="en" dirty="0"/>
              <a:t>.</a:t>
            </a:r>
            <a:endParaRPr dirty="0"/>
          </a:p>
          <a:p>
            <a:pPr marL="0" lvl="0" indent="0" algn="l" rtl="0">
              <a:spcBef>
                <a:spcPts val="1500"/>
              </a:spcBef>
              <a:spcAft>
                <a:spcPts val="0"/>
              </a:spcAft>
              <a:buNone/>
            </a:pPr>
            <a:endParaRPr sz="1900" dirty="0"/>
          </a:p>
          <a:p>
            <a:pPr marL="0" lvl="0" indent="0" algn="l" rtl="0">
              <a:lnSpc>
                <a:spcPct val="115000"/>
              </a:lnSpc>
              <a:spcBef>
                <a:spcPts val="1500"/>
              </a:spcBef>
              <a:spcAft>
                <a:spcPts val="0"/>
              </a:spcAft>
              <a:buNone/>
            </a:pPr>
            <a:endParaRPr dirty="0"/>
          </a:p>
          <a:p>
            <a:pPr marL="0" lvl="0" indent="0" algn="l" rtl="0">
              <a:lnSpc>
                <a:spcPct val="115000"/>
              </a:lnSpc>
              <a:spcBef>
                <a:spcPts val="0"/>
              </a:spcBef>
              <a:spcAft>
                <a:spcPts val="0"/>
              </a:spcAft>
              <a:buNone/>
            </a:pPr>
            <a:endParaRPr b="1" dirty="0"/>
          </a:p>
        </p:txBody>
      </p:sp>
      <p:sp>
        <p:nvSpPr>
          <p:cNvPr id="267" name="Google Shape;267;p36"/>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268" name="Google Shape;268;p36"/>
          <p:cNvPicPr preferRelativeResize="0"/>
          <p:nvPr/>
        </p:nvPicPr>
        <p:blipFill rotWithShape="1">
          <a:blip r:embed="rId3">
            <a:alphaModFix/>
          </a:blip>
          <a:srcRect t="6784" b="6792"/>
          <a:stretch/>
        </p:blipFill>
        <p:spPr>
          <a:xfrm>
            <a:off x="5557575" y="1972700"/>
            <a:ext cx="5857976" cy="3376824"/>
          </a:xfrm>
          <a:prstGeom prst="rect">
            <a:avLst/>
          </a:prstGeom>
          <a:noFill/>
          <a:ln w="9525" cap="flat" cmpd="sng">
            <a:solidFill>
              <a:srgbClr val="FF9900"/>
            </a:solidFill>
            <a:prstDash val="solid"/>
            <a:round/>
            <a:headEnd type="none" w="sm" len="sm"/>
            <a:tailEnd type="none" w="sm" len="sm"/>
          </a:ln>
          <a:effectLst>
            <a:outerShdw dist="209550" dir="2760000" algn="bl" rotWithShape="0">
              <a:srgbClr val="FF9900"/>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title"/>
          </p:nvPr>
        </p:nvSpPr>
        <p:spPr>
          <a:xfrm>
            <a:off x="1552403" y="464942"/>
            <a:ext cx="9755700" cy="763500"/>
          </a:xfrm>
          <a:prstGeom prst="rect">
            <a:avLst/>
          </a:prstGeom>
        </p:spPr>
        <p:txBody>
          <a:bodyPr spcFirstLastPara="1" wrap="square" lIns="126300" tIns="126300" rIns="126300" bIns="126300" anchor="ctr" anchorCtr="0">
            <a:noAutofit/>
          </a:bodyPr>
          <a:lstStyle/>
          <a:p>
            <a:pPr lvl="0"/>
            <a:r>
              <a:rPr lang="el-GR" sz="4300" dirty="0"/>
              <a:t>Λεκτική &amp; μη λεκτική επικοινωνία</a:t>
            </a:r>
            <a:endParaRPr sz="4300" dirty="0"/>
          </a:p>
        </p:txBody>
      </p:sp>
      <p:graphicFrame>
        <p:nvGraphicFramePr>
          <p:cNvPr id="274" name="Google Shape;274;p37"/>
          <p:cNvGraphicFramePr/>
          <p:nvPr>
            <p:extLst>
              <p:ext uri="{D42A27DB-BD31-4B8C-83A1-F6EECF244321}">
                <p14:modId xmlns:p14="http://schemas.microsoft.com/office/powerpoint/2010/main" val="1293548946"/>
              </p:ext>
            </p:extLst>
          </p:nvPr>
        </p:nvGraphicFramePr>
        <p:xfrm>
          <a:off x="1170452" y="1381390"/>
          <a:ext cx="10137650" cy="4265105"/>
        </p:xfrm>
        <a:graphic>
          <a:graphicData uri="http://schemas.openxmlformats.org/drawingml/2006/table">
            <a:tbl>
              <a:tblPr>
                <a:noFill/>
                <a:tableStyleId>{35802738-A878-423A-A32A-1463124BA91D}</a:tableStyleId>
              </a:tblPr>
              <a:tblGrid>
                <a:gridCol w="5207275">
                  <a:extLst>
                    <a:ext uri="{9D8B030D-6E8A-4147-A177-3AD203B41FA5}">
                      <a16:colId xmlns:a16="http://schemas.microsoft.com/office/drawing/2014/main" val="20000"/>
                    </a:ext>
                  </a:extLst>
                </a:gridCol>
                <a:gridCol w="4930375">
                  <a:extLst>
                    <a:ext uri="{9D8B030D-6E8A-4147-A177-3AD203B41FA5}">
                      <a16:colId xmlns:a16="http://schemas.microsoft.com/office/drawing/2014/main" val="20001"/>
                    </a:ext>
                  </a:extLst>
                </a:gridCol>
              </a:tblGrid>
              <a:tr h="666575">
                <a:tc>
                  <a:txBody>
                    <a:bodyPr/>
                    <a:lstStyle/>
                    <a:p>
                      <a:pPr marL="0" marR="0" lvl="0" indent="0" algn="ctr" rtl="0">
                        <a:lnSpc>
                          <a:spcPct val="100000"/>
                        </a:lnSpc>
                        <a:spcBef>
                          <a:spcPts val="0"/>
                        </a:spcBef>
                        <a:spcAft>
                          <a:spcPts val="0"/>
                        </a:spcAft>
                        <a:buClr>
                          <a:srgbClr val="000000"/>
                        </a:buClr>
                        <a:buSzPts val="1500"/>
                        <a:buFont typeface="Arial"/>
                        <a:buNone/>
                      </a:pPr>
                      <a:r>
                        <a:rPr lang="el-GR" sz="2300" b="1" dirty="0">
                          <a:solidFill>
                            <a:schemeClr val="dk1"/>
                          </a:solidFill>
                          <a:latin typeface="Lexend"/>
                          <a:ea typeface="Lexend"/>
                          <a:cs typeface="Lexend"/>
                          <a:sym typeface="Lexend"/>
                        </a:rPr>
                        <a:t>Προφορικός</a:t>
                      </a:r>
                      <a:endParaRPr sz="2300" b="1" u="none" strike="noStrike" cap="none" dirty="0">
                        <a:solidFill>
                          <a:schemeClr val="dk1"/>
                        </a:solidFill>
                        <a:latin typeface="Lexend"/>
                        <a:ea typeface="Lexend"/>
                        <a:cs typeface="Lexend"/>
                        <a:sym typeface="Lexend"/>
                      </a:endParaRPr>
                    </a:p>
                  </a:txBody>
                  <a:tcPr marL="121300" marR="121300" marT="124775" marB="124775">
                    <a:lnL w="9525" cap="flat" cmpd="sng">
                      <a:solidFill>
                        <a:srgbClr val="FF9900">
                          <a:alpha val="0"/>
                        </a:srgbClr>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alpha val="0"/>
                        </a:srgbClr>
                      </a:solidFill>
                      <a:prstDash val="solid"/>
                      <a:round/>
                      <a:headEnd type="none" w="sm" len="sm"/>
                      <a:tailEnd type="none" w="sm" len="sm"/>
                    </a:lnT>
                    <a:lnB w="9525" cap="flat" cmpd="sng">
                      <a:solidFill>
                        <a:srgbClr val="FF99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l-GR" sz="2300" b="1" dirty="0">
                          <a:solidFill>
                            <a:schemeClr val="dk1"/>
                          </a:solidFill>
                          <a:latin typeface="Lexend"/>
                          <a:ea typeface="Lexend"/>
                          <a:cs typeface="Lexend"/>
                          <a:sym typeface="Lexend"/>
                        </a:rPr>
                        <a:t>Λεκτική</a:t>
                      </a:r>
                      <a:endParaRPr sz="1400" b="1" i="1" u="none" strike="noStrike" cap="none" dirty="0">
                        <a:solidFill>
                          <a:srgbClr val="5F7D95"/>
                        </a:solidFill>
                        <a:latin typeface="Antic"/>
                        <a:ea typeface="Antic"/>
                        <a:cs typeface="Antic"/>
                        <a:sym typeface="Antic"/>
                      </a:endParaRPr>
                    </a:p>
                  </a:txBody>
                  <a:tcPr marL="121300" marR="121300" marT="124775" marB="124775">
                    <a:lnL w="9525" cap="flat" cmpd="sng">
                      <a:solidFill>
                        <a:srgbClr val="FF9900"/>
                      </a:solidFill>
                      <a:prstDash val="solid"/>
                      <a:round/>
                      <a:headEnd type="none" w="sm" len="sm"/>
                      <a:tailEnd type="none" w="sm" len="sm"/>
                    </a:lnL>
                    <a:lnR w="9525" cap="flat" cmpd="sng">
                      <a:solidFill>
                        <a:srgbClr val="FF9900">
                          <a:alpha val="0"/>
                        </a:srgbClr>
                      </a:solidFill>
                      <a:prstDash val="solid"/>
                      <a:round/>
                      <a:headEnd type="none" w="sm" len="sm"/>
                      <a:tailEnd type="none" w="sm" len="sm"/>
                    </a:lnR>
                    <a:lnT w="9525" cap="flat" cmpd="sng">
                      <a:solidFill>
                        <a:srgbClr val="FF9900">
                          <a:alpha val="0"/>
                        </a:srgbClr>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0"/>
                  </a:ext>
                </a:extLst>
              </a:tr>
              <a:tr h="479125">
                <a:tc>
                  <a:txBody>
                    <a:bodyPr/>
                    <a:lstStyle/>
                    <a:p>
                      <a:pPr marL="0" marR="0" lvl="0" indent="0" algn="l" rtl="0">
                        <a:lnSpc>
                          <a:spcPct val="100000"/>
                        </a:lnSpc>
                        <a:spcBef>
                          <a:spcPts val="0"/>
                        </a:spcBef>
                        <a:spcAft>
                          <a:spcPts val="0"/>
                        </a:spcAft>
                        <a:buClr>
                          <a:srgbClr val="000000"/>
                        </a:buClr>
                        <a:buSzPts val="1500"/>
                        <a:buFont typeface="Arial"/>
                        <a:buNone/>
                      </a:pPr>
                      <a:r>
                        <a:rPr lang="el-GR" sz="1700" dirty="0">
                          <a:solidFill>
                            <a:srgbClr val="445D73"/>
                          </a:solidFill>
                          <a:latin typeface="Calibri"/>
                          <a:ea typeface="Calibri"/>
                          <a:cs typeface="Calibri"/>
                          <a:sym typeface="Calibri"/>
                        </a:rPr>
                        <a:t>Προφορικός – προφορικός λόγος/περιεχόμενο
Προσωπικές
Τηλέφωνο
Διαδίκτυο</a:t>
                      </a:r>
                      <a:endParaRPr sz="1700" dirty="0">
                        <a:solidFill>
                          <a:srgbClr val="445D73"/>
                        </a:solidFill>
                        <a:latin typeface="Calibri"/>
                        <a:ea typeface="Calibri"/>
                        <a:cs typeface="Calibri"/>
                        <a:sym typeface="Calibri"/>
                      </a:endParaRPr>
                    </a:p>
                  </a:txBody>
                  <a:tcPr marL="121300" marR="121300" marT="124775" marB="124775">
                    <a:lnL w="9525" cap="flat" cmpd="sng">
                      <a:solidFill>
                        <a:srgbClr val="FF9900">
                          <a:alpha val="0"/>
                        </a:srgbClr>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l-GR" sz="1700" dirty="0">
                          <a:solidFill>
                            <a:srgbClr val="445D73"/>
                          </a:solidFill>
                          <a:latin typeface="Calibri"/>
                          <a:ea typeface="Calibri"/>
                          <a:cs typeface="Calibri"/>
                          <a:sym typeface="Calibri"/>
                        </a:rPr>
                        <a:t>Οπτική επαφή (oculesics), γλώσσα του σώματος (kinesics), κοινωνική απόσταση (proxemics), αφή (haptics), φωνή (paralanguage), φυσικό περιβάλλον, εμφάνιση και χρήση αντικειμένων</a:t>
                      </a:r>
                      <a:r>
                        <a:rPr lang="en" sz="1700" dirty="0">
                          <a:solidFill>
                            <a:srgbClr val="445D73"/>
                          </a:solidFill>
                          <a:latin typeface="Calibri"/>
                          <a:ea typeface="Calibri"/>
                          <a:cs typeface="Calibri"/>
                          <a:sym typeface="Calibri"/>
                        </a:rPr>
                        <a:t>.</a:t>
                      </a:r>
                      <a:endParaRPr sz="1700" dirty="0">
                        <a:solidFill>
                          <a:srgbClr val="445D73"/>
                        </a:solidFill>
                        <a:latin typeface="Calibri"/>
                        <a:ea typeface="Calibri"/>
                        <a:cs typeface="Calibri"/>
                        <a:sym typeface="Calibri"/>
                      </a:endParaRPr>
                    </a:p>
                  </a:txBody>
                  <a:tcPr marL="121300" marR="121300" marT="124775" marB="124775">
                    <a:lnL w="9525" cap="flat" cmpd="sng">
                      <a:solidFill>
                        <a:srgbClr val="FF9900"/>
                      </a:solidFill>
                      <a:prstDash val="solid"/>
                      <a:round/>
                      <a:headEnd type="none" w="sm" len="sm"/>
                      <a:tailEnd type="none" w="sm" len="sm"/>
                    </a:lnL>
                    <a:lnR w="9525" cap="flat" cmpd="sng">
                      <a:solidFill>
                        <a:srgbClr val="FF9900">
                          <a:alpha val="0"/>
                        </a:srgbClr>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1"/>
                  </a:ext>
                </a:extLst>
              </a:tr>
              <a:tr h="479125">
                <a:tc>
                  <a:txBody>
                    <a:bodyPr/>
                    <a:lstStyle/>
                    <a:p>
                      <a:pPr marL="0" marR="0" lvl="0" indent="0" algn="l" rtl="0">
                        <a:lnSpc>
                          <a:spcPct val="100000"/>
                        </a:lnSpc>
                        <a:spcBef>
                          <a:spcPts val="0"/>
                        </a:spcBef>
                        <a:spcAft>
                          <a:spcPts val="0"/>
                        </a:spcAft>
                        <a:buClr>
                          <a:srgbClr val="000000"/>
                        </a:buClr>
                        <a:buSzPts val="1500"/>
                        <a:buFont typeface="Arial"/>
                        <a:buNone/>
                      </a:pPr>
                      <a:r>
                        <a:rPr lang="el-GR" sz="1700" dirty="0">
                          <a:solidFill>
                            <a:srgbClr val="445D73"/>
                          </a:solidFill>
                          <a:latin typeface="Calibri"/>
                          <a:ea typeface="Calibri"/>
                          <a:cs typeface="Calibri"/>
                          <a:sym typeface="Calibri"/>
                        </a:rPr>
                        <a:t>Γραπτά – σημεία και σύμβολα
Μηνύματα ηλεκτρονικού ταχυδρομείου
Γράμματα
Εκθέσεις, υπομνήματα</a:t>
                      </a:r>
                      <a:endParaRPr sz="1700" b="1" dirty="0">
                        <a:solidFill>
                          <a:srgbClr val="445D73"/>
                        </a:solidFill>
                        <a:latin typeface="Calibri"/>
                        <a:ea typeface="Calibri"/>
                        <a:cs typeface="Calibri"/>
                        <a:sym typeface="Calibri"/>
                      </a:endParaRPr>
                    </a:p>
                  </a:txBody>
                  <a:tcPr marL="121300" marR="121300" marT="124775" marB="124775">
                    <a:lnL w="9525" cap="flat" cmpd="sng">
                      <a:solidFill>
                        <a:srgbClr val="FF9900">
                          <a:alpha val="0"/>
                        </a:srgbClr>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l-GR" sz="1700" dirty="0">
                          <a:solidFill>
                            <a:srgbClr val="445D73"/>
                          </a:solidFill>
                          <a:latin typeface="Calibri"/>
                          <a:ea typeface="Calibri"/>
                          <a:cs typeface="Calibri"/>
                          <a:sym typeface="Calibri"/>
                        </a:rPr>
                        <a:t>Παραγλώσσα</a:t>
                      </a:r>
                      <a:r>
                        <a:rPr lang="en" sz="1700" dirty="0">
                          <a:solidFill>
                            <a:srgbClr val="445D73"/>
                          </a:solidFill>
                          <a:latin typeface="Calibri"/>
                          <a:ea typeface="Calibri"/>
                          <a:cs typeface="Calibri"/>
                          <a:sym typeface="Calibri"/>
                        </a:rPr>
                        <a:t>: </a:t>
                      </a:r>
                      <a:endParaRPr sz="1700" dirty="0">
                        <a:solidFill>
                          <a:srgbClr val="445D73"/>
                        </a:solidFill>
                        <a:latin typeface="Calibri"/>
                        <a:ea typeface="Calibri"/>
                        <a:cs typeface="Calibri"/>
                        <a:sym typeface="Calibri"/>
                      </a:endParaRPr>
                    </a:p>
                    <a:p>
                      <a:pPr marL="457200" marR="0" lvl="0" indent="-336550" algn="l" rtl="0">
                        <a:lnSpc>
                          <a:spcPct val="100000"/>
                        </a:lnSpc>
                        <a:spcBef>
                          <a:spcPts val="0"/>
                        </a:spcBef>
                        <a:spcAft>
                          <a:spcPts val="0"/>
                        </a:spcAft>
                        <a:buClr>
                          <a:srgbClr val="445D73"/>
                        </a:buClr>
                        <a:buSzPts val="1700"/>
                        <a:buFont typeface="Calibri"/>
                        <a:buChar char="●"/>
                      </a:pPr>
                      <a:r>
                        <a:rPr lang="el-GR" sz="1700" dirty="0">
                          <a:solidFill>
                            <a:srgbClr val="445D73"/>
                          </a:solidFill>
                          <a:latin typeface="Calibri"/>
                          <a:ea typeface="Calibri"/>
                          <a:cs typeface="Calibri"/>
                          <a:sym typeface="Calibri"/>
                        </a:rPr>
                        <a:t>ποιότητα φωνής, ρυθμός, τόνος, ένταση και στυλ ομιλίας (γέλιο, βήχας, ουρλιαχτό, παύση, προφορά κ.λπ.).</a:t>
                      </a:r>
                      <a:r>
                        <a:rPr lang="en" sz="1700" dirty="0">
                          <a:solidFill>
                            <a:srgbClr val="445D73"/>
                          </a:solidFill>
                          <a:latin typeface="Calibri"/>
                          <a:ea typeface="Calibri"/>
                          <a:cs typeface="Calibri"/>
                          <a:sym typeface="Calibri"/>
                        </a:rPr>
                        <a:t>)</a:t>
                      </a:r>
                      <a:endParaRPr sz="1700" dirty="0">
                        <a:solidFill>
                          <a:srgbClr val="445D73"/>
                        </a:solidFill>
                        <a:latin typeface="Calibri"/>
                        <a:ea typeface="Calibri"/>
                        <a:cs typeface="Calibri"/>
                        <a:sym typeface="Calibri"/>
                      </a:endParaRPr>
                    </a:p>
                    <a:p>
                      <a:pPr marL="457200" marR="0" lvl="0" indent="-336550" algn="l" rtl="0">
                        <a:lnSpc>
                          <a:spcPct val="100000"/>
                        </a:lnSpc>
                        <a:spcBef>
                          <a:spcPts val="0"/>
                        </a:spcBef>
                        <a:spcAft>
                          <a:spcPts val="0"/>
                        </a:spcAft>
                        <a:buClr>
                          <a:srgbClr val="445D73"/>
                        </a:buClr>
                        <a:buSzPts val="1700"/>
                        <a:buFont typeface="Calibri"/>
                        <a:buChar char="●"/>
                      </a:pPr>
                      <a:r>
                        <a:rPr lang="el-GR" sz="1700" dirty="0">
                          <a:solidFill>
                            <a:srgbClr val="445D73"/>
                          </a:solidFill>
                          <a:latin typeface="Calibri"/>
                          <a:ea typeface="Calibri"/>
                          <a:cs typeface="Calibri"/>
                          <a:sym typeface="Calibri"/>
                        </a:rPr>
                        <a:t>τόνος, κλίση, έμφαση</a:t>
                      </a:r>
                      <a:endParaRPr sz="1700" dirty="0">
                        <a:solidFill>
                          <a:srgbClr val="445D73"/>
                        </a:solidFill>
                        <a:latin typeface="Calibri"/>
                        <a:ea typeface="Calibri"/>
                        <a:cs typeface="Calibri"/>
                        <a:sym typeface="Calibri"/>
                      </a:endParaRPr>
                    </a:p>
                  </a:txBody>
                  <a:tcPr marL="121300" marR="121300" marT="124775" marB="124775">
                    <a:lnL w="9525" cap="flat" cmpd="sng">
                      <a:solidFill>
                        <a:srgbClr val="FF9900"/>
                      </a:solidFill>
                      <a:prstDash val="solid"/>
                      <a:round/>
                      <a:headEnd type="none" w="sm" len="sm"/>
                      <a:tailEnd type="none" w="sm" len="sm"/>
                    </a:lnL>
                    <a:lnR w="9525" cap="flat" cmpd="sng">
                      <a:solidFill>
                        <a:srgbClr val="FF9900">
                          <a:alpha val="0"/>
                        </a:srgbClr>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2"/>
                  </a:ext>
                </a:extLst>
              </a:tr>
              <a:tr h="479125">
                <a:tc>
                  <a:txBody>
                    <a:bodyPr/>
                    <a:lstStyle/>
                    <a:p>
                      <a:pPr marL="0" marR="0" lvl="0" indent="0" algn="l" rtl="0">
                        <a:lnSpc>
                          <a:spcPct val="100000"/>
                        </a:lnSpc>
                        <a:spcBef>
                          <a:spcPts val="0"/>
                        </a:spcBef>
                        <a:spcAft>
                          <a:spcPts val="0"/>
                        </a:spcAft>
                        <a:buNone/>
                      </a:pPr>
                      <a:endParaRPr sz="1700">
                        <a:solidFill>
                          <a:srgbClr val="445D73"/>
                        </a:solidFill>
                        <a:latin typeface="Calibri"/>
                        <a:ea typeface="Calibri"/>
                        <a:cs typeface="Calibri"/>
                        <a:sym typeface="Calibri"/>
                      </a:endParaRPr>
                    </a:p>
                  </a:txBody>
                  <a:tcPr marL="121300" marR="121300" marT="124775" marB="124775">
                    <a:lnL w="9525" cap="flat" cmpd="sng">
                      <a:solidFill>
                        <a:srgbClr val="FF9900">
                          <a:alpha val="0"/>
                        </a:srgbClr>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l-GR" sz="1700" dirty="0">
                          <a:solidFill>
                            <a:srgbClr val="445D73"/>
                          </a:solidFill>
                          <a:latin typeface="Calibri"/>
                          <a:ea typeface="Calibri"/>
                          <a:cs typeface="Calibri"/>
                          <a:sym typeface="Calibri"/>
                        </a:rPr>
                        <a:t>Συνειδητές και ασυνείδητες διαδικασίες κωδικοποίησης και αποκωδικοποίησης</a:t>
                      </a:r>
                      <a:endParaRPr sz="1700" dirty="0">
                        <a:solidFill>
                          <a:srgbClr val="445D73"/>
                        </a:solidFill>
                        <a:latin typeface="Calibri"/>
                        <a:ea typeface="Calibri"/>
                        <a:cs typeface="Calibri"/>
                        <a:sym typeface="Calibri"/>
                      </a:endParaRPr>
                    </a:p>
                  </a:txBody>
                  <a:tcPr marL="121300" marR="121300" marT="124775" marB="124775">
                    <a:lnL w="9525" cap="flat" cmpd="sng">
                      <a:solidFill>
                        <a:srgbClr val="FF9900"/>
                      </a:solidFill>
                      <a:prstDash val="solid"/>
                      <a:round/>
                      <a:headEnd type="none" w="sm" len="sm"/>
                      <a:tailEnd type="none" w="sm" len="sm"/>
                    </a:lnL>
                    <a:lnR w="9525" cap="flat" cmpd="sng">
                      <a:solidFill>
                        <a:srgbClr val="FF9900">
                          <a:alpha val="0"/>
                        </a:srgbClr>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75" name="Google Shape;275;p37"/>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79"/>
        <p:cNvGrpSpPr/>
        <p:nvPr/>
      </p:nvGrpSpPr>
      <p:grpSpPr>
        <a:xfrm>
          <a:off x="0" y="0"/>
          <a:ext cx="0" cy="0"/>
          <a:chOff x="0" y="0"/>
          <a:chExt cx="0" cy="0"/>
        </a:xfrm>
      </p:grpSpPr>
      <p:sp>
        <p:nvSpPr>
          <p:cNvPr id="280" name="Google Shape;280;p38"/>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Μη λεκτική επικοινωνία: Νοηματική γλώσσα</a:t>
            </a:r>
            <a:endParaRPr sz="3500" dirty="0"/>
          </a:p>
        </p:txBody>
      </p:sp>
      <p:sp>
        <p:nvSpPr>
          <p:cNvPr id="281" name="Google Shape;281;p38"/>
          <p:cNvSpPr txBox="1">
            <a:spLocks noGrp="1"/>
          </p:cNvSpPr>
          <p:nvPr>
            <p:ph type="body" idx="1"/>
          </p:nvPr>
        </p:nvSpPr>
        <p:spPr>
          <a:xfrm>
            <a:off x="716824" y="1536625"/>
            <a:ext cx="7195129" cy="697500"/>
          </a:xfrm>
          <a:prstGeom prst="rect">
            <a:avLst/>
          </a:prstGeom>
          <a:noFill/>
          <a:ln>
            <a:noFill/>
          </a:ln>
        </p:spPr>
        <p:txBody>
          <a:bodyPr spcFirstLastPara="1" wrap="square" lIns="126300" tIns="126300" rIns="126300" bIns="126300" anchor="t" anchorCtr="0">
            <a:noAutofit/>
          </a:bodyPr>
          <a:lstStyle/>
          <a:p>
            <a:pPr marL="0" lvl="0" indent="0">
              <a:spcBef>
                <a:spcPts val="400"/>
              </a:spcBef>
              <a:buNone/>
            </a:pPr>
            <a:r>
              <a:rPr lang="el-GR" sz="1600" b="1" dirty="0">
                <a:solidFill>
                  <a:schemeClr val="lt2"/>
                </a:solidFill>
              </a:rPr>
              <a:t>Νοηματική γλώσσα</a:t>
            </a:r>
            <a:r>
              <a:rPr lang="hu-HU" sz="1600" b="1" dirty="0">
                <a:solidFill>
                  <a:schemeClr val="lt2"/>
                </a:solidFill>
              </a:rPr>
              <a:t> </a:t>
            </a:r>
            <a:r>
              <a:rPr lang="el-GR" sz="1600" dirty="0"/>
              <a:t>είναι μια φυσική και οπτική μορφή γλώσσας που χρησιμοποιεί κινήσεις και έκφραση για να μεταφέρει νόημα μεταξύ των ανθρώπων</a:t>
            </a:r>
            <a:r>
              <a:rPr lang="en" sz="1600" dirty="0"/>
              <a:t>. </a:t>
            </a:r>
            <a:endParaRPr sz="1600" dirty="0"/>
          </a:p>
          <a:p>
            <a:pPr marL="0" lvl="0" indent="0">
              <a:spcBef>
                <a:spcPts val="1500"/>
              </a:spcBef>
              <a:buNone/>
            </a:pPr>
            <a:r>
              <a:rPr lang="el-GR" sz="1600" dirty="0"/>
              <a:t>Χρησιμοποιεί οποιοδήποτε μέσο επικοινωνίας μέσω σωματικών κινήσεων, όταν η προφορική επικοινωνία είναι αδύνατη ή δεν είναι επιθυμητή. Βασίζεται σε οπτικές ενδείξεις μέσω των χεριών, των ματιών, του προσώπου, του στόματος και του σώματος. Οι χειρονομίες ή τα σύμβολα στη νοηματική γλώσσα οργανώνονται με γλωσσικό τρόπο. Ωστόσο, η νοηματική γλώσσα δεν είναι μια μιμική εκδοχή της ομιλούμενης γλώσσας. Είναι μια ξεχωριστή γλώσσα που χρησιμοποιεί περιστασιακά χαρακτηριστικά της ομιλούμενης γλώσσας</a:t>
            </a:r>
            <a:r>
              <a:rPr lang="en" sz="1600" dirty="0"/>
              <a:t>.</a:t>
            </a:r>
            <a:endParaRPr sz="1600" dirty="0"/>
          </a:p>
          <a:p>
            <a:pPr marL="0" lvl="0" indent="0">
              <a:spcBef>
                <a:spcPts val="1500"/>
              </a:spcBef>
              <a:buNone/>
            </a:pPr>
            <a:r>
              <a:rPr lang="el-GR" sz="1600" dirty="0"/>
              <a:t>Η νοηματική γλώσσα δεν είναι καθολική. Οι άνθρωποι που είναι κωφοί από διαφορετικές χώρες μιλούν διαφορετικές νοηματικές γλώσσες. Παρόλο που οι νοηματικές γλώσσες διαφέρουν από χώρα σε περιοχή, οι κωφοί από διαφορετικές χώρες είναι σε θέση να επικοινωνούν μεταξύ τους, τουλάχιστον σε βασικό επίπεδο</a:t>
            </a:r>
            <a:r>
              <a:rPr lang="en" sz="1600" dirty="0"/>
              <a:t>.</a:t>
            </a:r>
            <a:endParaRPr sz="1600" i="1" dirty="0"/>
          </a:p>
          <a:p>
            <a:pPr marL="0" lvl="0" indent="0">
              <a:spcBef>
                <a:spcPts val="1500"/>
              </a:spcBef>
              <a:buNone/>
            </a:pPr>
            <a:r>
              <a:rPr lang="en" sz="1600" i="1" dirty="0"/>
              <a:t>(</a:t>
            </a:r>
            <a:r>
              <a:rPr lang="el-GR" sz="1600" i="1" dirty="0"/>
              <a:t>Πηγή</a:t>
            </a:r>
            <a:r>
              <a:rPr lang="en" sz="1600" dirty="0"/>
              <a:t>: </a:t>
            </a:r>
            <a:r>
              <a:rPr lang="el-GR" sz="1600" dirty="0"/>
              <a:t>Λεξικό Νοηματικής Γλώσσας</a:t>
            </a:r>
            <a:r>
              <a:rPr lang="en" sz="1600" u="sng" dirty="0">
                <a:solidFill>
                  <a:schemeClr val="hlink"/>
                </a:solidFill>
                <a:hlinkClick r:id="rId3"/>
              </a:rPr>
              <a:t>https://dlmg.ro/en/romanian-sign-language/</a:t>
            </a:r>
            <a:r>
              <a:rPr lang="en" sz="1600" dirty="0"/>
              <a:t> )</a:t>
            </a:r>
            <a:endParaRPr sz="1600" dirty="0"/>
          </a:p>
          <a:p>
            <a:pPr marL="0" lvl="0" indent="0" algn="l" rtl="0">
              <a:lnSpc>
                <a:spcPct val="115000"/>
              </a:lnSpc>
              <a:spcBef>
                <a:spcPts val="1500"/>
              </a:spcBef>
              <a:spcAft>
                <a:spcPts val="0"/>
              </a:spcAft>
              <a:buNone/>
            </a:pPr>
            <a:endParaRPr dirty="0"/>
          </a:p>
          <a:p>
            <a:pPr marL="0" lvl="0" indent="0" algn="l" rtl="0">
              <a:lnSpc>
                <a:spcPct val="115000"/>
              </a:lnSpc>
              <a:spcBef>
                <a:spcPts val="0"/>
              </a:spcBef>
              <a:spcAft>
                <a:spcPts val="0"/>
              </a:spcAft>
              <a:buNone/>
            </a:pPr>
            <a:endParaRPr b="1" dirty="0"/>
          </a:p>
        </p:txBody>
      </p:sp>
      <p:sp>
        <p:nvSpPr>
          <p:cNvPr id="282" name="Google Shape;282;p38"/>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pic>
        <p:nvPicPr>
          <p:cNvPr id="283" name="Google Shape;283;p38"/>
          <p:cNvPicPr preferRelativeResize="0"/>
          <p:nvPr/>
        </p:nvPicPr>
        <p:blipFill rotWithShape="1">
          <a:blip r:embed="rId4">
            <a:alphaModFix/>
          </a:blip>
          <a:srcRect l="22129" r="22129"/>
          <a:stretch/>
        </p:blipFill>
        <p:spPr>
          <a:xfrm>
            <a:off x="8073150" y="1759200"/>
            <a:ext cx="3398851" cy="4063500"/>
          </a:xfrm>
          <a:prstGeom prst="rect">
            <a:avLst/>
          </a:prstGeom>
          <a:noFill/>
          <a:ln w="9525" cap="flat" cmpd="sng">
            <a:solidFill>
              <a:srgbClr val="FF9900"/>
            </a:solidFill>
            <a:prstDash val="solid"/>
            <a:round/>
            <a:headEnd type="none" w="sm" len="sm"/>
            <a:tailEnd type="none" w="sm" len="sm"/>
          </a:ln>
          <a:effectLst>
            <a:outerShdw dist="209550" dir="3240000" algn="bl" rotWithShape="0">
              <a:srgbClr val="FF9900"/>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1552403" y="464942"/>
            <a:ext cx="9755700" cy="763500"/>
          </a:xfrm>
          <a:prstGeom prst="rect">
            <a:avLst/>
          </a:prstGeom>
        </p:spPr>
        <p:txBody>
          <a:bodyPr spcFirstLastPara="1" wrap="square" lIns="126300" tIns="126300" rIns="126300" bIns="126300" anchor="ctr" anchorCtr="0">
            <a:noAutofit/>
          </a:bodyPr>
          <a:lstStyle/>
          <a:p>
            <a:pPr lvl="0"/>
            <a:r>
              <a:rPr lang="el-GR" dirty="0"/>
              <a:t>Δυναμική φωνής: Χρησιμοποιήστε τα τέσσερα ps</a:t>
            </a:r>
            <a:endParaRPr dirty="0"/>
          </a:p>
        </p:txBody>
      </p:sp>
      <p:pic>
        <p:nvPicPr>
          <p:cNvPr id="289" name="Google Shape;289;p39"/>
          <p:cNvPicPr preferRelativeResize="0"/>
          <p:nvPr/>
        </p:nvPicPr>
        <p:blipFill>
          <a:blip r:embed="rId3">
            <a:alphaModFix/>
          </a:blip>
          <a:stretch>
            <a:fillRect/>
          </a:stretch>
        </p:blipFill>
        <p:spPr>
          <a:xfrm>
            <a:off x="4057751" y="1635760"/>
            <a:ext cx="4639210" cy="5068016"/>
          </a:xfrm>
          <a:prstGeom prst="rect">
            <a:avLst/>
          </a:prstGeom>
          <a:noFill/>
          <a:ln>
            <a:noFill/>
          </a:ln>
        </p:spPr>
      </p:pic>
      <p:sp>
        <p:nvSpPr>
          <p:cNvPr id="290" name="Google Shape;290;p39"/>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94"/>
        <p:cNvGrpSpPr/>
        <p:nvPr/>
      </p:nvGrpSpPr>
      <p:grpSpPr>
        <a:xfrm>
          <a:off x="0" y="0"/>
          <a:ext cx="0" cy="0"/>
          <a:chOff x="0" y="0"/>
          <a:chExt cx="0" cy="0"/>
        </a:xfrm>
      </p:grpSpPr>
      <p:sp>
        <p:nvSpPr>
          <p:cNvPr id="295" name="Google Shape;295;p40"/>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Λεκτική επικοινωνία</a:t>
            </a:r>
            <a:endParaRPr sz="3500" dirty="0"/>
          </a:p>
        </p:txBody>
      </p:sp>
      <p:sp>
        <p:nvSpPr>
          <p:cNvPr id="296" name="Google Shape;296;p40"/>
          <p:cNvSpPr txBox="1">
            <a:spLocks noGrp="1"/>
          </p:cNvSpPr>
          <p:nvPr>
            <p:ph type="body" idx="1"/>
          </p:nvPr>
        </p:nvSpPr>
        <p:spPr>
          <a:xfrm>
            <a:off x="959762" y="1310734"/>
            <a:ext cx="10269300" cy="697500"/>
          </a:xfrm>
          <a:prstGeom prst="rect">
            <a:avLst/>
          </a:prstGeom>
          <a:noFill/>
          <a:ln>
            <a:noFill/>
          </a:ln>
        </p:spPr>
        <p:txBody>
          <a:bodyPr spcFirstLastPara="1" wrap="square" lIns="126300" tIns="126300" rIns="126300" bIns="126300" anchor="t" anchorCtr="0">
            <a:noAutofit/>
          </a:bodyPr>
          <a:lstStyle/>
          <a:p>
            <a:pPr lvl="0" indent="-349250">
              <a:spcBef>
                <a:spcPts val="400"/>
              </a:spcBef>
              <a:buSzPts val="1900"/>
              <a:buChar char="❖"/>
            </a:pPr>
            <a:r>
              <a:rPr lang="el-GR" sz="1900" dirty="0"/>
              <a:t>Σε ποιον απευθύνομα</a:t>
            </a:r>
            <a:r>
              <a:rPr lang="hu-HU" sz="1900" dirty="0"/>
              <a:t>?</a:t>
            </a:r>
            <a:r>
              <a:rPr lang="el-GR" sz="1900" dirty="0"/>
              <a:t>
Τι θέλω να επικοινωνήσω</a:t>
            </a:r>
            <a:r>
              <a:rPr lang="hu-HU" sz="1900" dirty="0"/>
              <a:t>?</a:t>
            </a:r>
            <a:r>
              <a:rPr lang="el-GR" sz="1900" dirty="0"/>
              <a:t>
Πώς θέλω να το επικοινωνήσω</a:t>
            </a:r>
            <a:r>
              <a:rPr lang="hu-HU" sz="1900" dirty="0"/>
              <a:t>?</a:t>
            </a:r>
            <a:r>
              <a:rPr lang="el-GR" sz="1900" dirty="0"/>
              <a:t>
Ποια γλώσσα θα χρησιμοποιήσω</a:t>
            </a:r>
            <a:r>
              <a:rPr lang="en" sz="1900" dirty="0"/>
              <a:t>?</a:t>
            </a:r>
            <a:endParaRPr sz="1900" dirty="0"/>
          </a:p>
          <a:p>
            <a:pPr lvl="0" indent="0">
              <a:spcBef>
                <a:spcPts val="1500"/>
              </a:spcBef>
              <a:buNone/>
            </a:pPr>
            <a:r>
              <a:rPr lang="el-GR" sz="1900" dirty="0"/>
              <a:t>Η επιλογή λέξεων είναι σημαντική για την κατανόηση του μηνύματος από τον ακροατή, τη διατήρηση του μηνύματος και την ενεργοποίηση της επιθυμητής ενέργειας</a:t>
            </a:r>
            <a:r>
              <a:rPr lang="en" sz="1900" dirty="0"/>
              <a:t>.</a:t>
            </a:r>
            <a:endParaRPr sz="1900" dirty="0"/>
          </a:p>
          <a:p>
            <a:pPr marL="0" lvl="0" indent="0" algn="l" rtl="0">
              <a:spcBef>
                <a:spcPts val="1500"/>
              </a:spcBef>
              <a:spcAft>
                <a:spcPts val="0"/>
              </a:spcAft>
              <a:buNone/>
            </a:pPr>
            <a:endParaRPr sz="1900" dirty="0">
              <a:solidFill>
                <a:srgbClr val="1F1F1F"/>
              </a:solidFill>
            </a:endParaRPr>
          </a:p>
          <a:p>
            <a:pPr marL="0" lvl="0" indent="0" algn="l" rtl="0">
              <a:spcBef>
                <a:spcPts val="1500"/>
              </a:spcBef>
              <a:spcAft>
                <a:spcPts val="0"/>
              </a:spcAft>
              <a:buNone/>
            </a:pPr>
            <a:endParaRPr sz="1900" dirty="0">
              <a:solidFill>
                <a:srgbClr val="1F1F1F"/>
              </a:solidFill>
            </a:endParaRPr>
          </a:p>
          <a:p>
            <a:pPr marL="0" lvl="0" indent="0" algn="l" rtl="0">
              <a:spcBef>
                <a:spcPts val="1500"/>
              </a:spcBef>
              <a:spcAft>
                <a:spcPts val="0"/>
              </a:spcAft>
              <a:buNone/>
            </a:pPr>
            <a:endParaRPr sz="1900" dirty="0">
              <a:solidFill>
                <a:srgbClr val="1F1F1F"/>
              </a:solidFill>
            </a:endParaRPr>
          </a:p>
          <a:p>
            <a:pPr marL="0" lvl="0" indent="0" algn="l" rtl="0">
              <a:spcBef>
                <a:spcPts val="1500"/>
              </a:spcBef>
              <a:spcAft>
                <a:spcPts val="0"/>
              </a:spcAft>
              <a:buNone/>
            </a:pPr>
            <a:endParaRPr sz="2400" dirty="0"/>
          </a:p>
          <a:p>
            <a:pPr marL="0" lvl="0" indent="0" algn="l" rtl="0">
              <a:lnSpc>
                <a:spcPct val="115000"/>
              </a:lnSpc>
              <a:spcBef>
                <a:spcPts val="1500"/>
              </a:spcBef>
              <a:spcAft>
                <a:spcPts val="0"/>
              </a:spcAft>
              <a:buNone/>
            </a:pPr>
            <a:endParaRPr dirty="0"/>
          </a:p>
          <a:p>
            <a:pPr marL="0" lvl="0" indent="0" algn="l" rtl="0">
              <a:lnSpc>
                <a:spcPct val="115000"/>
              </a:lnSpc>
              <a:spcBef>
                <a:spcPts val="0"/>
              </a:spcBef>
              <a:spcAft>
                <a:spcPts val="0"/>
              </a:spcAft>
              <a:buNone/>
            </a:pPr>
            <a:endParaRPr b="1" dirty="0"/>
          </a:p>
        </p:txBody>
      </p:sp>
      <p:sp>
        <p:nvSpPr>
          <p:cNvPr id="297" name="Google Shape;297;p40"/>
          <p:cNvSpPr txBox="1">
            <a:spLocks noGrp="1"/>
          </p:cNvSpPr>
          <p:nvPr>
            <p:ph type="title"/>
          </p:nvPr>
        </p:nvSpPr>
        <p:spPr>
          <a:xfrm>
            <a:off x="1704803" y="37415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Κανόνες λεκτικής επικοινωνίας</a:t>
            </a:r>
            <a:endParaRPr sz="3500" dirty="0"/>
          </a:p>
        </p:txBody>
      </p:sp>
      <p:sp>
        <p:nvSpPr>
          <p:cNvPr id="298" name="Google Shape;298;p40"/>
          <p:cNvSpPr txBox="1">
            <a:spLocks noGrp="1"/>
          </p:cNvSpPr>
          <p:nvPr>
            <p:ph type="body" idx="1"/>
          </p:nvPr>
        </p:nvSpPr>
        <p:spPr>
          <a:xfrm>
            <a:off x="1112160" y="4587334"/>
            <a:ext cx="10269300" cy="697500"/>
          </a:xfrm>
          <a:prstGeom prst="rect">
            <a:avLst/>
          </a:prstGeom>
          <a:noFill/>
          <a:ln>
            <a:noFill/>
          </a:ln>
        </p:spPr>
        <p:txBody>
          <a:bodyPr spcFirstLastPara="1" wrap="square" lIns="126300" tIns="126300" rIns="126300" bIns="126300" anchor="t" anchorCtr="0">
            <a:noAutofit/>
          </a:bodyPr>
          <a:lstStyle/>
          <a:p>
            <a:pPr lvl="0" indent="-349250">
              <a:spcBef>
                <a:spcPts val="400"/>
              </a:spcBef>
              <a:buSzPts val="1900"/>
              <a:buChar char="❖"/>
            </a:pPr>
            <a:r>
              <a:rPr lang="el-GR" sz="1900" dirty="0"/>
              <a:t>Μιλήστε στη γλώσσα των ακροατών σας.
Χρησιμοποιήστε σαφείς, περιγραφικές και συγκεκριμένες λέξεις.
K.I.S.S. (Κρατήστε το σύντομο και απλό / Κρατήστε το απλό και απλό)
Το χαμόγελο "μπορεί να ακουστεί" και "μπορεί να διαβαστεί</a:t>
            </a:r>
            <a:r>
              <a:rPr lang="en" sz="1900" dirty="0"/>
              <a:t>".</a:t>
            </a:r>
            <a:endParaRPr sz="1900" dirty="0"/>
          </a:p>
          <a:p>
            <a:pPr marL="0" lvl="0" indent="0">
              <a:spcBef>
                <a:spcPts val="1500"/>
              </a:spcBef>
              <a:buNone/>
            </a:pPr>
            <a:r>
              <a:rPr lang="el-GR" sz="1700" dirty="0"/>
              <a:t>Διαβάστε περισσότερα</a:t>
            </a:r>
            <a:r>
              <a:rPr lang="hu-HU" sz="1700" dirty="0"/>
              <a:t> </a:t>
            </a:r>
            <a:r>
              <a:rPr lang="en" sz="1700" u="sng" dirty="0">
                <a:solidFill>
                  <a:schemeClr val="hlink"/>
                </a:solidFill>
                <a:hlinkClick r:id="rId3"/>
              </a:rPr>
              <a:t>https://changingminds.org/techniques/language/persuasive/keep_it_simple.htm</a:t>
            </a:r>
            <a:r>
              <a:rPr lang="en" sz="1700" dirty="0">
                <a:solidFill>
                  <a:srgbClr val="1F1F1F"/>
                </a:solidFill>
              </a:rPr>
              <a:t> </a:t>
            </a:r>
            <a:endParaRPr sz="1700" dirty="0">
              <a:solidFill>
                <a:srgbClr val="1F1F1F"/>
              </a:solidFill>
            </a:endParaRPr>
          </a:p>
          <a:p>
            <a:pPr marL="0" lvl="0" indent="0" algn="l" rtl="0">
              <a:spcBef>
                <a:spcPts val="1500"/>
              </a:spcBef>
              <a:spcAft>
                <a:spcPts val="0"/>
              </a:spcAft>
              <a:buNone/>
            </a:pPr>
            <a:endParaRPr sz="1900" dirty="0">
              <a:solidFill>
                <a:srgbClr val="1F1F1F"/>
              </a:solidFill>
            </a:endParaRPr>
          </a:p>
          <a:p>
            <a:pPr marL="0" lvl="0" indent="0" algn="l" rtl="0">
              <a:spcBef>
                <a:spcPts val="1500"/>
              </a:spcBef>
              <a:spcAft>
                <a:spcPts val="0"/>
              </a:spcAft>
              <a:buNone/>
            </a:pPr>
            <a:endParaRPr sz="1900" dirty="0">
              <a:solidFill>
                <a:srgbClr val="1F1F1F"/>
              </a:solidFill>
            </a:endParaRPr>
          </a:p>
          <a:p>
            <a:pPr marL="0" lvl="0" indent="0" algn="l" rtl="0">
              <a:spcBef>
                <a:spcPts val="1500"/>
              </a:spcBef>
              <a:spcAft>
                <a:spcPts val="0"/>
              </a:spcAft>
              <a:buNone/>
            </a:pPr>
            <a:endParaRPr sz="1900" dirty="0">
              <a:solidFill>
                <a:srgbClr val="1F1F1F"/>
              </a:solidFill>
            </a:endParaRPr>
          </a:p>
          <a:p>
            <a:pPr marL="0" lvl="0" indent="0" algn="l" rtl="0">
              <a:spcBef>
                <a:spcPts val="1500"/>
              </a:spcBef>
              <a:spcAft>
                <a:spcPts val="0"/>
              </a:spcAft>
              <a:buNone/>
            </a:pPr>
            <a:endParaRPr sz="2400" dirty="0"/>
          </a:p>
          <a:p>
            <a:pPr marL="0" lvl="0" indent="0" algn="l" rtl="0">
              <a:lnSpc>
                <a:spcPct val="115000"/>
              </a:lnSpc>
              <a:spcBef>
                <a:spcPts val="1500"/>
              </a:spcBef>
              <a:spcAft>
                <a:spcPts val="0"/>
              </a:spcAft>
              <a:buNone/>
            </a:pPr>
            <a:endParaRPr dirty="0"/>
          </a:p>
          <a:p>
            <a:pPr marL="0" lvl="0" indent="0" algn="l" rtl="0">
              <a:lnSpc>
                <a:spcPct val="115000"/>
              </a:lnSpc>
              <a:spcBef>
                <a:spcPts val="0"/>
              </a:spcBef>
              <a:spcAft>
                <a:spcPts val="0"/>
              </a:spcAft>
              <a:buNone/>
            </a:pPr>
            <a:endParaRPr b="1" dirty="0"/>
          </a:p>
        </p:txBody>
      </p:sp>
      <p:sp>
        <p:nvSpPr>
          <p:cNvPr id="299" name="Google Shape;299;p40"/>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1"/>
          <p:cNvSpPr txBox="1">
            <a:spLocks noGrp="1"/>
          </p:cNvSpPr>
          <p:nvPr>
            <p:ph type="title"/>
          </p:nvPr>
        </p:nvSpPr>
        <p:spPr>
          <a:xfrm>
            <a:off x="1552403" y="464942"/>
            <a:ext cx="9755700" cy="763500"/>
          </a:xfrm>
          <a:prstGeom prst="rect">
            <a:avLst/>
          </a:prstGeom>
        </p:spPr>
        <p:txBody>
          <a:bodyPr spcFirstLastPara="1" wrap="square" lIns="126300" tIns="126300" rIns="126300" bIns="126300" anchor="ctr" anchorCtr="0">
            <a:noAutofit/>
          </a:bodyPr>
          <a:lstStyle/>
          <a:p>
            <a:pPr lvl="0"/>
            <a:r>
              <a:rPr lang="el-GR" dirty="0"/>
              <a:t>Γραπτός λόγος </a:t>
            </a:r>
            <a:r>
              <a:rPr lang="en-GB" dirty="0"/>
              <a:t>vs. </a:t>
            </a:r>
            <a:r>
              <a:rPr lang="el-GR" dirty="0"/>
              <a:t>Ομιλία</a:t>
            </a:r>
            <a:endParaRPr dirty="0"/>
          </a:p>
        </p:txBody>
      </p:sp>
      <p:sp>
        <p:nvSpPr>
          <p:cNvPr id="305" name="Google Shape;305;p41"/>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graphicFrame>
        <p:nvGraphicFramePr>
          <p:cNvPr id="306" name="Google Shape;306;p41"/>
          <p:cNvGraphicFramePr/>
          <p:nvPr>
            <p:extLst>
              <p:ext uri="{D42A27DB-BD31-4B8C-83A1-F6EECF244321}">
                <p14:modId xmlns:p14="http://schemas.microsoft.com/office/powerpoint/2010/main" val="562419388"/>
              </p:ext>
            </p:extLst>
          </p:nvPr>
        </p:nvGraphicFramePr>
        <p:xfrm>
          <a:off x="952500" y="1524000"/>
          <a:ext cx="10283950" cy="5356262"/>
        </p:xfrm>
        <a:graphic>
          <a:graphicData uri="http://schemas.openxmlformats.org/drawingml/2006/table">
            <a:tbl>
              <a:tblPr>
                <a:noFill/>
                <a:tableStyleId>{12F21919-63AC-469B-8194-FA7E2EE85354}</a:tableStyleId>
              </a:tblPr>
              <a:tblGrid>
                <a:gridCol w="5141975">
                  <a:extLst>
                    <a:ext uri="{9D8B030D-6E8A-4147-A177-3AD203B41FA5}">
                      <a16:colId xmlns:a16="http://schemas.microsoft.com/office/drawing/2014/main" val="20000"/>
                    </a:ext>
                  </a:extLst>
                </a:gridCol>
                <a:gridCol w="5141975">
                  <a:extLst>
                    <a:ext uri="{9D8B030D-6E8A-4147-A177-3AD203B41FA5}">
                      <a16:colId xmlns:a16="http://schemas.microsoft.com/office/drawing/2014/main" val="20001"/>
                    </a:ext>
                  </a:extLst>
                </a:gridCol>
              </a:tblGrid>
              <a:tr h="381000">
                <a:tc>
                  <a:txBody>
                    <a:bodyPr/>
                    <a:lstStyle/>
                    <a:p>
                      <a:pPr marL="0" lvl="0" indent="0" algn="l" rtl="0">
                        <a:lnSpc>
                          <a:spcPct val="115000"/>
                        </a:lnSpc>
                        <a:spcBef>
                          <a:spcPts val="400"/>
                        </a:spcBef>
                        <a:spcAft>
                          <a:spcPts val="1500"/>
                        </a:spcAft>
                        <a:buNone/>
                      </a:pPr>
                      <a:r>
                        <a:rPr lang="el-GR" sz="1800" b="1" dirty="0">
                          <a:solidFill>
                            <a:srgbClr val="445D73"/>
                          </a:solidFill>
                          <a:latin typeface="Calibri"/>
                          <a:ea typeface="Calibri"/>
                          <a:cs typeface="Calibri"/>
                          <a:sym typeface="Calibri"/>
                        </a:rPr>
                        <a:t>Γραφή</a:t>
                      </a:r>
                      <a:r>
                        <a:rPr lang="en" sz="1800" dirty="0">
                          <a:solidFill>
                            <a:srgbClr val="445D73"/>
                          </a:solidFill>
                          <a:latin typeface="Calibri"/>
                          <a:ea typeface="Calibri"/>
                          <a:cs typeface="Calibri"/>
                          <a:sym typeface="Calibri"/>
                        </a:rPr>
                        <a:t> </a:t>
                      </a:r>
                      <a:r>
                        <a:rPr lang="el-GR" sz="1800" dirty="0">
                          <a:solidFill>
                            <a:srgbClr val="445D73"/>
                          </a:solidFill>
                          <a:latin typeface="Calibri"/>
                          <a:ea typeface="Calibri"/>
                          <a:cs typeface="Calibri"/>
                          <a:sym typeface="Calibri"/>
                        </a:rPr>
                        <a:t>είναι συνήθως μόνιμη και τα γραπτά κείμενα συνήθως δεν μπορούν να αλλάξουν μετά την εκτύπωση/εγγραφή τους</a:t>
                      </a:r>
                      <a:r>
                        <a:rPr lang="en" sz="1800" dirty="0">
                          <a:solidFill>
                            <a:srgbClr val="445D73"/>
                          </a:solidFill>
                          <a:latin typeface="Calibri"/>
                          <a:ea typeface="Calibri"/>
                          <a:cs typeface="Calibri"/>
                          <a:sym typeface="Calibri"/>
                        </a:rPr>
                        <a:t>.</a:t>
                      </a:r>
                      <a:endParaRPr sz="1300" dirty="0"/>
                    </a:p>
                  </a:txBody>
                  <a:tcPr marL="91425" marR="91425" marT="91425" marB="91425"/>
                </a:tc>
                <a:tc>
                  <a:txBody>
                    <a:bodyPr/>
                    <a:lstStyle/>
                    <a:p>
                      <a:pPr marL="0" lvl="0" indent="0" algn="l" rtl="0">
                        <a:lnSpc>
                          <a:spcPct val="115000"/>
                        </a:lnSpc>
                        <a:spcBef>
                          <a:spcPts val="400"/>
                        </a:spcBef>
                        <a:spcAft>
                          <a:spcPts val="1500"/>
                        </a:spcAft>
                        <a:buNone/>
                      </a:pPr>
                      <a:r>
                        <a:rPr lang="el-GR" sz="1800" b="1" dirty="0">
                          <a:solidFill>
                            <a:srgbClr val="445D73"/>
                          </a:solidFill>
                          <a:latin typeface="Calibri"/>
                          <a:ea typeface="Calibri"/>
                          <a:cs typeface="Calibri"/>
                          <a:sym typeface="Calibri"/>
                        </a:rPr>
                        <a:t>Ομιλία</a:t>
                      </a:r>
                      <a:r>
                        <a:rPr lang="en" sz="1800" dirty="0">
                          <a:solidFill>
                            <a:srgbClr val="445D73"/>
                          </a:solidFill>
                          <a:latin typeface="Calibri"/>
                          <a:ea typeface="Calibri"/>
                          <a:cs typeface="Calibri"/>
                          <a:sym typeface="Calibri"/>
                        </a:rPr>
                        <a:t> </a:t>
                      </a:r>
                      <a:r>
                        <a:rPr lang="el-GR" sz="1800" dirty="0">
                          <a:solidFill>
                            <a:srgbClr val="445D73"/>
                          </a:solidFill>
                          <a:latin typeface="Calibri"/>
                          <a:ea typeface="Calibri"/>
                          <a:cs typeface="Calibri"/>
                          <a:sym typeface="Calibri"/>
                        </a:rPr>
                        <a:t>είναι συνήθως παροδική, εκτός αν καταγράφεται, και οι ομιλητές μπορούν να διορθώσουν τον εαυτό τους και να αλλάξουν τις εκφράσεις τους καθώς προχωρούν</a:t>
                      </a:r>
                      <a:endParaRPr sz="1300" dirty="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lnSpc>
                          <a:spcPct val="115000"/>
                        </a:lnSpc>
                        <a:spcBef>
                          <a:spcPts val="400"/>
                        </a:spcBef>
                        <a:spcAft>
                          <a:spcPts val="1500"/>
                        </a:spcAft>
                        <a:buNone/>
                      </a:pPr>
                      <a:r>
                        <a:rPr lang="el-GR" sz="1800" b="1" dirty="0">
                          <a:solidFill>
                            <a:srgbClr val="445D73"/>
                          </a:solidFill>
                          <a:latin typeface="Calibri"/>
                          <a:ea typeface="Calibri"/>
                          <a:cs typeface="Calibri"/>
                          <a:sym typeface="Calibri"/>
                        </a:rPr>
                        <a:t>Γραπτή γλώσσα</a:t>
                      </a:r>
                      <a:r>
                        <a:rPr lang="hu-HU" sz="1800" b="1" dirty="0">
                          <a:solidFill>
                            <a:srgbClr val="445D73"/>
                          </a:solidFill>
                          <a:latin typeface="Calibri"/>
                          <a:ea typeface="Calibri"/>
                          <a:cs typeface="Calibri"/>
                          <a:sym typeface="Calibri"/>
                        </a:rPr>
                        <a:t> </a:t>
                      </a:r>
                      <a:r>
                        <a:rPr lang="el-GR" sz="1800" dirty="0">
                          <a:solidFill>
                            <a:srgbClr val="445D73"/>
                          </a:solidFill>
                          <a:latin typeface="Calibri"/>
                          <a:ea typeface="Calibri"/>
                          <a:cs typeface="Calibri"/>
                          <a:sym typeface="Calibri"/>
                        </a:rPr>
                        <a:t>τείνει να είναι πιο περίπλοκη από την ομιλία με μεγαλύτερες προτάσεις και πολλές δευτερεύουσες προτάσεις. Η στίξη και η διάταξη των γραπτών κειμένων δεν έχουν επίσης προφορικό ισοδύναμο</a:t>
                      </a:r>
                      <a:r>
                        <a:rPr lang="en" sz="1800" dirty="0">
                          <a:solidFill>
                            <a:srgbClr val="445D73"/>
                          </a:solidFill>
                          <a:latin typeface="Calibri"/>
                          <a:ea typeface="Calibri"/>
                          <a:cs typeface="Calibri"/>
                          <a:sym typeface="Calibri"/>
                        </a:rPr>
                        <a:t>.</a:t>
                      </a:r>
                      <a:endParaRPr sz="1300" dirty="0"/>
                    </a:p>
                  </a:txBody>
                  <a:tcPr marL="91425" marR="91425" marT="91425" marB="91425"/>
                </a:tc>
                <a:tc>
                  <a:txBody>
                    <a:bodyPr/>
                    <a:lstStyle/>
                    <a:p>
                      <a:pPr marL="0" lvl="0" indent="0" algn="l" rtl="0">
                        <a:spcBef>
                          <a:spcPts val="400"/>
                        </a:spcBef>
                        <a:spcAft>
                          <a:spcPts val="1500"/>
                        </a:spcAft>
                        <a:buNone/>
                      </a:pPr>
                      <a:r>
                        <a:rPr lang="el-GR" sz="1800" b="1" dirty="0">
                          <a:solidFill>
                            <a:srgbClr val="445D73"/>
                          </a:solidFill>
                          <a:latin typeface="Calibri"/>
                          <a:ea typeface="Calibri"/>
                          <a:cs typeface="Calibri"/>
                          <a:sym typeface="Calibri"/>
                        </a:rPr>
                        <a:t>Ομιλούμενη γλώσσα</a:t>
                      </a:r>
                      <a:r>
                        <a:rPr lang="hu-HU" sz="1800" b="1" dirty="0">
                          <a:solidFill>
                            <a:srgbClr val="445D73"/>
                          </a:solidFill>
                          <a:latin typeface="Calibri"/>
                          <a:ea typeface="Calibri"/>
                          <a:cs typeface="Calibri"/>
                          <a:sym typeface="Calibri"/>
                        </a:rPr>
                        <a:t> </a:t>
                      </a:r>
                      <a:r>
                        <a:rPr lang="el-GR" sz="1800" dirty="0">
                          <a:solidFill>
                            <a:srgbClr val="445D73"/>
                          </a:solidFill>
                          <a:latin typeface="Calibri"/>
                          <a:ea typeface="Calibri"/>
                          <a:cs typeface="Calibri"/>
                          <a:sym typeface="Calibri"/>
                        </a:rPr>
                        <a:t>τείνει να είναι γεμάτη επαναλήψεις, ελλιπείς προτάσεις, διορθώσεις και διακοπές, με εξαίρεση τις επίσημες ομιλίες και άλλες σεναριακές μορφές λόγου, όπως ειδησεογραφικά ρεπορτάζ και σενάρια για θεατρικά έργα και ταινίες</a:t>
                      </a:r>
                      <a:r>
                        <a:rPr lang="en" sz="1800" dirty="0">
                          <a:solidFill>
                            <a:srgbClr val="445D73"/>
                          </a:solidFill>
                          <a:latin typeface="Calibri"/>
                          <a:ea typeface="Calibri"/>
                          <a:cs typeface="Calibri"/>
                          <a:sym typeface="Calibri"/>
                        </a:rPr>
                        <a:t>.</a:t>
                      </a:r>
                      <a:endParaRPr sz="1300" dirty="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400"/>
                        </a:spcBef>
                        <a:spcAft>
                          <a:spcPts val="1500"/>
                        </a:spcAft>
                        <a:buNone/>
                      </a:pPr>
                      <a:r>
                        <a:rPr lang="el-GR" sz="1800" b="1" dirty="0">
                          <a:solidFill>
                            <a:srgbClr val="445D73"/>
                          </a:solidFill>
                          <a:latin typeface="Calibri"/>
                          <a:ea typeface="Calibri"/>
                          <a:cs typeface="Calibri"/>
                          <a:sym typeface="Calibri"/>
                        </a:rPr>
                        <a:t>Συγγραφείς</a:t>
                      </a:r>
                      <a:r>
                        <a:rPr lang="en" sz="1800" dirty="0">
                          <a:solidFill>
                            <a:srgbClr val="445D73"/>
                          </a:solidFill>
                          <a:latin typeface="Calibri"/>
                          <a:ea typeface="Calibri"/>
                          <a:cs typeface="Calibri"/>
                          <a:sym typeface="Calibri"/>
                        </a:rPr>
                        <a:t> </a:t>
                      </a:r>
                      <a:r>
                        <a:rPr lang="el-GR" sz="1800" dirty="0">
                          <a:solidFill>
                            <a:srgbClr val="445D73"/>
                          </a:solidFill>
                          <a:latin typeface="Calibri"/>
                          <a:ea typeface="Calibri"/>
                          <a:cs typeface="Calibri"/>
                          <a:sym typeface="Calibri"/>
                        </a:rPr>
                        <a:t>δεν λαμβάνουν άμεση ανατροφοδότηση από τους αναγνώστες τους, εκτός από την επικοινωνία μέσω υπολογιστή. Πρέπει να εξηγούν τα πράγματα με σαφήνεια και σαφήνεια παρά με ομιλία, εκτός από τη γραπτή αλληλογραφία μεταξύ ανθρώπων που γνωρίζουν καλά ο ένας τον άλλον</a:t>
                      </a:r>
                      <a:r>
                        <a:rPr lang="en" sz="1800" dirty="0">
                          <a:solidFill>
                            <a:srgbClr val="445D73"/>
                          </a:solidFill>
                          <a:latin typeface="Calibri"/>
                          <a:ea typeface="Calibri"/>
                          <a:cs typeface="Calibri"/>
                          <a:sym typeface="Calibri"/>
                        </a:rPr>
                        <a:t>.</a:t>
                      </a:r>
                      <a:endParaRPr sz="1300" dirty="0"/>
                    </a:p>
                  </a:txBody>
                  <a:tcPr marL="91425" marR="91425" marT="91425" marB="91425"/>
                </a:tc>
                <a:tc>
                  <a:txBody>
                    <a:bodyPr/>
                    <a:lstStyle/>
                    <a:p>
                      <a:pPr marL="0" lvl="0" indent="0" algn="l" rtl="0">
                        <a:lnSpc>
                          <a:spcPct val="115000"/>
                        </a:lnSpc>
                        <a:spcBef>
                          <a:spcPts val="400"/>
                        </a:spcBef>
                        <a:spcAft>
                          <a:spcPts val="1500"/>
                        </a:spcAft>
                        <a:buNone/>
                      </a:pPr>
                      <a:r>
                        <a:rPr lang="el-GR" sz="1800" b="1" dirty="0">
                          <a:solidFill>
                            <a:srgbClr val="445D73"/>
                          </a:solidFill>
                          <a:latin typeface="Calibri"/>
                          <a:ea typeface="Calibri"/>
                          <a:cs typeface="Calibri"/>
                          <a:sym typeface="Calibri"/>
                        </a:rPr>
                        <a:t>Ομιλία</a:t>
                      </a:r>
                      <a:r>
                        <a:rPr lang="en" sz="1800" dirty="0">
                          <a:solidFill>
                            <a:srgbClr val="445D73"/>
                          </a:solidFill>
                          <a:latin typeface="Calibri"/>
                          <a:ea typeface="Calibri"/>
                          <a:cs typeface="Calibri"/>
                          <a:sym typeface="Calibri"/>
                        </a:rPr>
                        <a:t> </a:t>
                      </a:r>
                      <a:r>
                        <a:rPr lang="el-GR" sz="1800" dirty="0">
                          <a:solidFill>
                            <a:srgbClr val="445D73"/>
                          </a:solidFill>
                          <a:latin typeface="Calibri"/>
                          <a:ea typeface="Calibri"/>
                          <a:cs typeface="Calibri"/>
                          <a:sym typeface="Calibri"/>
                        </a:rPr>
                        <a:t>είναι συνήθως μια δυναμική αλληλεπίδραση μεταξύ δύο ή περισσότερων ανθρώπων. Το πλαίσιο και η κοινή γνώση διαδραματίζουν σημαντικό ρόλο, οπότε είναι δυνατόν να αφήσουμε πολλά ανείπωτα ή έμμεσα υπονοούμενα</a:t>
                      </a:r>
                      <a:r>
                        <a:rPr lang="en" sz="1800" dirty="0">
                          <a:solidFill>
                            <a:srgbClr val="445D73"/>
                          </a:solidFill>
                          <a:latin typeface="Calibri"/>
                          <a:ea typeface="Calibri"/>
                          <a:cs typeface="Calibri"/>
                          <a:sym typeface="Calibri"/>
                        </a:rPr>
                        <a:t>.</a:t>
                      </a:r>
                      <a:endParaRPr sz="1300"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10"/>
        <p:cNvGrpSpPr/>
        <p:nvPr/>
      </p:nvGrpSpPr>
      <p:grpSpPr>
        <a:xfrm>
          <a:off x="0" y="0"/>
          <a:ext cx="0" cy="0"/>
          <a:chOff x="0" y="0"/>
          <a:chExt cx="0" cy="0"/>
        </a:xfrm>
      </p:grpSpPr>
      <p:sp>
        <p:nvSpPr>
          <p:cNvPr id="311" name="Google Shape;311;p42"/>
          <p:cNvSpPr/>
          <p:nvPr/>
        </p:nvSpPr>
        <p:spPr>
          <a:xfrm>
            <a:off x="959760" y="1276198"/>
            <a:ext cx="2207100" cy="1241700"/>
          </a:xfrm>
          <a:prstGeom prst="ellipse">
            <a:avLst/>
          </a:pr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312" name="Google Shape;312;p42"/>
          <p:cNvSpPr txBox="1">
            <a:spLocks noGrp="1"/>
          </p:cNvSpPr>
          <p:nvPr>
            <p:ph type="title"/>
          </p:nvPr>
        </p:nvSpPr>
        <p:spPr>
          <a:xfrm>
            <a:off x="603425" y="3037600"/>
            <a:ext cx="4213500" cy="1994100"/>
          </a:xfrm>
          <a:prstGeom prst="rect">
            <a:avLst/>
          </a:prstGeom>
          <a:noFill/>
          <a:ln>
            <a:noFill/>
          </a:ln>
        </p:spPr>
        <p:txBody>
          <a:bodyPr spcFirstLastPara="1" wrap="square" lIns="126300" tIns="126300" rIns="126300" bIns="126300" anchor="ctr" anchorCtr="0">
            <a:noAutofit/>
          </a:bodyPr>
          <a:lstStyle/>
          <a:p>
            <a:pPr lvl="0"/>
            <a:r>
              <a:rPr lang="el-GR" sz="3800" dirty="0">
                <a:solidFill>
                  <a:schemeClr val="accent1"/>
                </a:solidFill>
              </a:rPr>
              <a:t>Δομικά στοιχεία για προσβάσιμη επιγραμμική επικοινωνία</a:t>
            </a:r>
            <a:endParaRPr sz="3800" dirty="0"/>
          </a:p>
        </p:txBody>
      </p:sp>
      <p:sp>
        <p:nvSpPr>
          <p:cNvPr id="313" name="Google Shape;313;p42"/>
          <p:cNvSpPr txBox="1">
            <a:spLocks noGrp="1"/>
          </p:cNvSpPr>
          <p:nvPr>
            <p:ph type="title" idx="2"/>
          </p:nvPr>
        </p:nvSpPr>
        <p:spPr>
          <a:xfrm>
            <a:off x="977741" y="1123789"/>
            <a:ext cx="2171100" cy="14964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8300"/>
              <a:buNone/>
            </a:pPr>
            <a:r>
              <a:rPr lang="en"/>
              <a:t>02</a:t>
            </a:r>
            <a:endParaRPr/>
          </a:p>
        </p:txBody>
      </p:sp>
      <p:sp>
        <p:nvSpPr>
          <p:cNvPr id="314" name="Google Shape;314;p42"/>
          <p:cNvSpPr txBox="1">
            <a:spLocks noGrp="1"/>
          </p:cNvSpPr>
          <p:nvPr>
            <p:ph type="subTitle" idx="1"/>
          </p:nvPr>
        </p:nvSpPr>
        <p:spPr>
          <a:xfrm>
            <a:off x="1279360" y="6880622"/>
            <a:ext cx="4629600" cy="10740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2000"/>
              <a:buNone/>
            </a:pPr>
            <a:r>
              <a:rPr lang="en">
                <a:solidFill>
                  <a:schemeClr val="accent1"/>
                </a:solidFill>
              </a:rPr>
              <a:t>Definition, importance and communication process</a:t>
            </a:r>
            <a:endParaRPr>
              <a:solidFill>
                <a:schemeClr val="accent1"/>
              </a:solidFill>
            </a:endParaRPr>
          </a:p>
          <a:p>
            <a:pPr marL="0" lvl="0" indent="0" algn="l" rtl="0">
              <a:lnSpc>
                <a:spcPct val="100000"/>
              </a:lnSpc>
              <a:spcBef>
                <a:spcPts val="0"/>
              </a:spcBef>
              <a:spcAft>
                <a:spcPts val="0"/>
              </a:spcAft>
              <a:buSzPts val="2000"/>
              <a:buNone/>
            </a:pPr>
            <a:endParaRPr/>
          </a:p>
        </p:txBody>
      </p:sp>
      <p:pic>
        <p:nvPicPr>
          <p:cNvPr id="315" name="Google Shape;315;p42"/>
          <p:cNvPicPr preferRelativeResize="0"/>
          <p:nvPr/>
        </p:nvPicPr>
        <p:blipFill>
          <a:blip r:embed="rId3">
            <a:alphaModFix/>
          </a:blip>
          <a:stretch>
            <a:fillRect/>
          </a:stretch>
        </p:blipFill>
        <p:spPr>
          <a:xfrm>
            <a:off x="5547545" y="1749400"/>
            <a:ext cx="6641403" cy="3236389"/>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19"/>
        <p:cNvGrpSpPr/>
        <p:nvPr/>
      </p:nvGrpSpPr>
      <p:grpSpPr>
        <a:xfrm>
          <a:off x="0" y="0"/>
          <a:ext cx="0" cy="0"/>
          <a:chOff x="0" y="0"/>
          <a:chExt cx="0" cy="0"/>
        </a:xfrm>
      </p:grpSpPr>
      <p:sp>
        <p:nvSpPr>
          <p:cNvPr id="320" name="Google Shape;320;p43"/>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Αρχές αποτελεσματικής επικοινωνίας στην ηλεκτρονική μάθηση</a:t>
            </a:r>
            <a:endParaRPr sz="3500" dirty="0"/>
          </a:p>
        </p:txBody>
      </p:sp>
      <p:sp>
        <p:nvSpPr>
          <p:cNvPr id="321" name="Google Shape;321;p43"/>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buNone/>
            </a:pPr>
            <a:r>
              <a:rPr lang="el-GR" dirty="0"/>
              <a:t>Στον ταχέως εξελισσόμενο τομέα της διαδικτυακής εκπαίδευσης, η προώθηση ενός μαθησιακού περιβάλλοντος χωρίς αποκλεισμούς είναι ζωτικής σημασίας. Αυτό ισχύει ιδιαίτερα για τα άτομα με αναπηρίες, όπου η επικοινωνία απαιτεί μια λεπτή προσέγγιση που δίνει έμφαση στην κατανόηση, την ενσυναίσθηση και τη συνεργασία. Η αποτελεσματική επικοινωνία όχι μόνο γεφυρώνει το χάσμα μεταξύ των εκπαιδευτικών και των δικαιούχων τους, αλλά δημιουργεί επίσης ζωτικές συνδέσεις μεταξύ επαγγελματιών, οικογενειών και φροντιστών, σχηματίζοντας το θεμέλιο για τεκμηριωμένες αποφάσεις που διαμορφώνουν το εκπαιδευτικό ταξίδι ενός ατόμου</a:t>
            </a:r>
            <a:r>
              <a:rPr lang="en" dirty="0"/>
              <a:t>.</a:t>
            </a:r>
            <a:endParaRPr dirty="0"/>
          </a:p>
          <a:p>
            <a:pPr marL="0" lvl="0" indent="0" algn="l" rtl="0">
              <a:lnSpc>
                <a:spcPct val="115000"/>
              </a:lnSpc>
              <a:spcBef>
                <a:spcPts val="0"/>
              </a:spcBef>
              <a:spcAft>
                <a:spcPts val="0"/>
              </a:spcAft>
              <a:buNone/>
            </a:pPr>
            <a:endParaRPr b="1" dirty="0"/>
          </a:p>
          <a:p>
            <a:pPr marL="0" lvl="0" indent="0" algn="l" rtl="0">
              <a:lnSpc>
                <a:spcPct val="115000"/>
              </a:lnSpc>
              <a:spcBef>
                <a:spcPts val="0"/>
              </a:spcBef>
              <a:spcAft>
                <a:spcPts val="0"/>
              </a:spcAft>
              <a:buNone/>
            </a:pPr>
            <a:endParaRPr b="1" dirty="0"/>
          </a:p>
        </p:txBody>
      </p:sp>
      <p:sp>
        <p:nvSpPr>
          <p:cNvPr id="322" name="Google Shape;322;p43"/>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26"/>
        <p:cNvGrpSpPr/>
        <p:nvPr/>
      </p:nvGrpSpPr>
      <p:grpSpPr>
        <a:xfrm>
          <a:off x="0" y="0"/>
          <a:ext cx="0" cy="0"/>
          <a:chOff x="0" y="0"/>
          <a:chExt cx="0" cy="0"/>
        </a:xfrm>
      </p:grpSpPr>
      <p:sp>
        <p:nvSpPr>
          <p:cNvPr id="327" name="Google Shape;327;p44"/>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Αρχές Αποτελεσματικής Επικοινωνίας με Άτομα με Αναπηρία στην Ηλεκτρονική Μάθηση</a:t>
            </a:r>
            <a:endParaRPr sz="3500" dirty="0"/>
          </a:p>
        </p:txBody>
      </p:sp>
      <p:sp>
        <p:nvSpPr>
          <p:cNvPr id="328" name="Google Shape;328;p44"/>
          <p:cNvSpPr txBox="1">
            <a:spLocks noGrp="1"/>
          </p:cNvSpPr>
          <p:nvPr>
            <p:ph type="body" idx="1"/>
          </p:nvPr>
        </p:nvSpPr>
        <p:spPr>
          <a:xfrm>
            <a:off x="869535" y="1368954"/>
            <a:ext cx="10269300" cy="697500"/>
          </a:xfrm>
          <a:prstGeom prst="rect">
            <a:avLst/>
          </a:prstGeom>
          <a:noFill/>
          <a:ln>
            <a:noFill/>
          </a:ln>
        </p:spPr>
        <p:txBody>
          <a:bodyPr spcFirstLastPara="1" wrap="square" lIns="126300" tIns="126300" rIns="126300" bIns="126300" anchor="t" anchorCtr="0">
            <a:noAutofit/>
          </a:bodyPr>
          <a:lstStyle/>
          <a:p>
            <a:pPr marL="0" lvl="0" indent="0">
              <a:buNone/>
            </a:pPr>
            <a:r>
              <a:rPr lang="el-GR" dirty="0"/>
              <a:t>Όταν αλληλεπιδράτε διαδικτυακά με άτομα με αναπηρίες</a:t>
            </a:r>
            <a:r>
              <a:rPr lang="en" dirty="0"/>
              <a:t>,</a:t>
            </a:r>
            <a:r>
              <a:rPr lang="en" b="1" dirty="0"/>
              <a:t> </a:t>
            </a:r>
            <a:r>
              <a:rPr lang="el-GR" b="1" dirty="0"/>
              <a:t>σαφήνεια, επικαιρότητα, συνοχή, επείγον, συνοπτικότητα, ορθότητα, ευγένεια και πληρότητα</a:t>
            </a:r>
            <a:r>
              <a:rPr lang="hu-HU" b="1" dirty="0"/>
              <a:t> </a:t>
            </a:r>
            <a:r>
              <a:rPr lang="el-GR" dirty="0"/>
              <a:t>από το</a:t>
            </a:r>
            <a:r>
              <a:rPr lang="hu-HU" dirty="0"/>
              <a:t> </a:t>
            </a:r>
            <a:r>
              <a:rPr lang="el-GR" b="1" dirty="0"/>
              <a:t>Οκτώ κατευθυντήριες αρχές</a:t>
            </a:r>
            <a:r>
              <a:rPr lang="en" dirty="0"/>
              <a:t>. </a:t>
            </a:r>
            <a:endParaRPr dirty="0"/>
          </a:p>
          <a:p>
            <a:pPr marL="0" lvl="0" indent="0">
              <a:buNone/>
            </a:pPr>
            <a:r>
              <a:rPr lang="el-GR" dirty="0"/>
              <a:t>Θα προσεγγίσουμε αυτές τις αρχές, διερευνώντας πρακτικές στρατηγικές και παραδείγματα που αποτελούν παράδειγμα του τρόπου με τον οποίο οι αρχές της αποτελεσματικής επικοινωνίας μπορούν να εφαρμοστούν σε διαδικτυακά μαθήματα και επικοινωνία με άτομα με αναπηρία</a:t>
            </a:r>
            <a:r>
              <a:rPr lang="en" dirty="0"/>
              <a:t>.</a:t>
            </a:r>
            <a:endParaRPr dirty="0"/>
          </a:p>
          <a:p>
            <a:pPr marL="0" lvl="0" indent="0" algn="l" rtl="0">
              <a:lnSpc>
                <a:spcPct val="115000"/>
              </a:lnSpc>
              <a:spcBef>
                <a:spcPts val="0"/>
              </a:spcBef>
              <a:spcAft>
                <a:spcPts val="0"/>
              </a:spcAft>
              <a:buNone/>
            </a:pPr>
            <a:r>
              <a:rPr lang="en" sz="2000" u="sng" dirty="0">
                <a:solidFill>
                  <a:schemeClr val="hlink"/>
                </a:solidFill>
                <a:hlinkClick r:id="rId3"/>
              </a:rPr>
              <a:t>https://study.com/academy/lesson/communicating-with-and-about-people-with-disabilites.html</a:t>
            </a:r>
            <a:r>
              <a:rPr lang="en" sz="2000" dirty="0"/>
              <a:t> </a:t>
            </a:r>
            <a:endParaRPr sz="2000" dirty="0"/>
          </a:p>
          <a:p>
            <a:pPr marL="0" lvl="0" indent="0" algn="l" rtl="0">
              <a:lnSpc>
                <a:spcPct val="115000"/>
              </a:lnSpc>
              <a:spcBef>
                <a:spcPts val="0"/>
              </a:spcBef>
              <a:spcAft>
                <a:spcPts val="0"/>
              </a:spcAft>
              <a:buNone/>
            </a:pPr>
            <a:endParaRPr dirty="0"/>
          </a:p>
        </p:txBody>
      </p:sp>
      <p:pic>
        <p:nvPicPr>
          <p:cNvPr id="329" name="Google Shape;329;p44"/>
          <p:cNvPicPr preferRelativeResize="0"/>
          <p:nvPr/>
        </p:nvPicPr>
        <p:blipFill>
          <a:blip r:embed="rId4">
            <a:alphaModFix/>
          </a:blip>
          <a:stretch>
            <a:fillRect/>
          </a:stretch>
        </p:blipFill>
        <p:spPr>
          <a:xfrm>
            <a:off x="3597867" y="4470399"/>
            <a:ext cx="5403182" cy="2151567"/>
          </a:xfrm>
          <a:prstGeom prst="rect">
            <a:avLst/>
          </a:prstGeom>
          <a:noFill/>
          <a:ln>
            <a:noFill/>
          </a:ln>
        </p:spPr>
      </p:pic>
      <p:sp>
        <p:nvSpPr>
          <p:cNvPr id="330" name="Google Shape;330;p44"/>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34"/>
        <p:cNvGrpSpPr/>
        <p:nvPr/>
      </p:nvGrpSpPr>
      <p:grpSpPr>
        <a:xfrm>
          <a:off x="0" y="0"/>
          <a:ext cx="0" cy="0"/>
          <a:chOff x="0" y="0"/>
          <a:chExt cx="0" cy="0"/>
        </a:xfrm>
      </p:grpSpPr>
      <p:sp>
        <p:nvSpPr>
          <p:cNvPr id="335" name="Google Shape;335;p45"/>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Αρχές Αποτελεσματικής Επικοινωνίας με Άτομα με Αναπηρία στην Ηλεκτρονική Μάθηση</a:t>
            </a:r>
            <a:endParaRPr sz="3500" dirty="0"/>
          </a:p>
        </p:txBody>
      </p:sp>
      <p:sp>
        <p:nvSpPr>
          <p:cNvPr id="336" name="Google Shape;336;p45"/>
          <p:cNvSpPr txBox="1">
            <a:spLocks noGrp="1"/>
          </p:cNvSpPr>
          <p:nvPr>
            <p:ph type="body" idx="1"/>
          </p:nvPr>
        </p:nvSpPr>
        <p:spPr>
          <a:xfrm>
            <a:off x="1832003" y="1366967"/>
            <a:ext cx="9476100"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l-GR" sz="1600" b="1" dirty="0"/>
              <a:t>Διαύγεια</a:t>
            </a:r>
            <a:r>
              <a:rPr lang="en" sz="1600" b="1" dirty="0">
                <a:solidFill>
                  <a:srgbClr val="445D73"/>
                </a:solidFill>
              </a:rPr>
              <a:t>:</a:t>
            </a:r>
            <a:r>
              <a:rPr lang="en" sz="1600" dirty="0">
                <a:solidFill>
                  <a:srgbClr val="445D73"/>
                </a:solidFill>
              </a:rPr>
              <a:t> </a:t>
            </a:r>
            <a:r>
              <a:rPr lang="el-GR" sz="1600" dirty="0"/>
              <a:t>Κατά τη δημιουργία διαδικτυακών μαθημάτων και την επικοινωνία με άτομα με αναπηρίες, χρησιμοποιήστε σαφή και συνοπτική γλώσσα. Αποφύγετε τη χρήση ορολογίας ή τεχνικών όρων που οι δικαιούχοι σας ενδέχεται να μην κατανοούν. Φροντίστε να εξηγήσετε πολύπλοκες έννοιες με απλό και απλό τρόπο</a:t>
            </a:r>
            <a:r>
              <a:rPr lang="en" sz="1600" dirty="0">
                <a:solidFill>
                  <a:srgbClr val="445D73"/>
                </a:solidFill>
              </a:rPr>
              <a:t>.</a:t>
            </a:r>
            <a:endParaRPr sz="1600" dirty="0">
              <a:solidFill>
                <a:srgbClr val="445D73"/>
              </a:solidFill>
            </a:endParaRPr>
          </a:p>
          <a:p>
            <a:pPr marL="0" lvl="0" indent="0">
              <a:spcBef>
                <a:spcPts val="2400"/>
              </a:spcBef>
              <a:buNone/>
            </a:pPr>
            <a:r>
              <a:rPr lang="el-GR" sz="1600" b="1" dirty="0"/>
              <a:t>Επικαιρότητα</a:t>
            </a:r>
            <a:r>
              <a:rPr lang="en" sz="1600" dirty="0">
                <a:solidFill>
                  <a:srgbClr val="445D73"/>
                </a:solidFill>
              </a:rPr>
              <a:t>: </a:t>
            </a:r>
            <a:r>
              <a:rPr lang="el-GR" sz="1600" dirty="0"/>
              <a:t>Να είστε έγκαιροι. Απαντήστε έγκαιρα στις ερωτήσεις και τις ανησυχίες τους. Αυτό θα δείξει στους δικαιούχους σας ότι εκτιμάτε τον χρόνο και τη συμβολή τους</a:t>
            </a:r>
            <a:r>
              <a:rPr lang="en" sz="1600" dirty="0">
                <a:solidFill>
                  <a:srgbClr val="445D73"/>
                </a:solidFill>
              </a:rPr>
              <a:t>.</a:t>
            </a:r>
            <a:endParaRPr sz="1600" dirty="0">
              <a:solidFill>
                <a:srgbClr val="445D73"/>
              </a:solidFill>
            </a:endParaRPr>
          </a:p>
          <a:p>
            <a:pPr marL="0" lvl="0" indent="0">
              <a:spcBef>
                <a:spcPts val="2400"/>
              </a:spcBef>
              <a:buNone/>
            </a:pPr>
            <a:r>
              <a:rPr lang="el-GR" sz="1600" b="1" dirty="0"/>
              <a:t>Συνοχή</a:t>
            </a:r>
            <a:r>
              <a:rPr lang="en" sz="1600" b="1" dirty="0">
                <a:solidFill>
                  <a:srgbClr val="445D73"/>
                </a:solidFill>
              </a:rPr>
              <a:t>:</a:t>
            </a:r>
            <a:r>
              <a:rPr lang="en" sz="1600" dirty="0">
                <a:solidFill>
                  <a:srgbClr val="445D73"/>
                </a:solidFill>
              </a:rPr>
              <a:t> </a:t>
            </a:r>
            <a:r>
              <a:rPr lang="el-GR" sz="1600" dirty="0"/>
              <a:t>Βεβαιωθείτε ότι το περιεχόμενο είναι συνεκτικό και καλά οργανωμένο. Χρησιμοποιήστε επικεφαλίδες και δευτερεύουσες επικεφαλίδες για να διαχωρίσετε το περιεχόμενο και να διευκολύνετε την πλοήγηση. Βεβαιωθείτε ότι χρησιμοποιείτε μεταβάσεις για να συνδέσετε τις διαφορετικές ιδέες και έννοιες</a:t>
            </a:r>
            <a:r>
              <a:rPr lang="en" sz="1600" dirty="0">
                <a:solidFill>
                  <a:srgbClr val="445D73"/>
                </a:solidFill>
              </a:rPr>
              <a:t>.</a:t>
            </a:r>
            <a:endParaRPr sz="1600" dirty="0">
              <a:solidFill>
                <a:srgbClr val="445D73"/>
              </a:solidFill>
            </a:endParaRPr>
          </a:p>
          <a:p>
            <a:pPr marL="0" lvl="0" indent="0">
              <a:spcBef>
                <a:spcPts val="2400"/>
              </a:spcBef>
              <a:spcAft>
                <a:spcPts val="2400"/>
              </a:spcAft>
              <a:buNone/>
            </a:pPr>
            <a:r>
              <a:rPr lang="el-GR" sz="1600" b="1" dirty="0"/>
              <a:t>Επείγον</a:t>
            </a:r>
            <a:r>
              <a:rPr lang="en" sz="1600" b="1" dirty="0"/>
              <a:t>: </a:t>
            </a:r>
            <a:r>
              <a:rPr lang="el-GR" sz="1600" dirty="0"/>
              <a:t>Δημιουργήστε μια αίσθηση επείγοντος. Αυτό θα τους ενθαρρύνει να ολοκληρώσουν τις εργασίες τους εγκαίρως και να συμμετάσχουν σε συζητήσεις στην τάξη. Μπορείτε να δημιουργήσετε μια αίσθηση επείγοντος ορίζοντας προθεσμίες, χρησιμοποιώντας αντίστροφες μετρήσεις και προσφέροντας κίνητρα</a:t>
            </a:r>
            <a:r>
              <a:rPr lang="en" sz="1600" dirty="0"/>
              <a:t>.</a:t>
            </a:r>
            <a:endParaRPr dirty="0"/>
          </a:p>
        </p:txBody>
      </p:sp>
      <p:sp>
        <p:nvSpPr>
          <p:cNvPr id="337" name="Google Shape;337;p45"/>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pic>
        <p:nvPicPr>
          <p:cNvPr id="338" name="Google Shape;338;p45"/>
          <p:cNvPicPr preferRelativeResize="0"/>
          <p:nvPr/>
        </p:nvPicPr>
        <p:blipFill rotWithShape="1">
          <a:blip r:embed="rId3">
            <a:alphaModFix/>
          </a:blip>
          <a:srcRect/>
          <a:stretch/>
        </p:blipFill>
        <p:spPr>
          <a:xfrm rot="-5400000">
            <a:off x="1012335" y="2051796"/>
            <a:ext cx="527398" cy="552740"/>
          </a:xfrm>
          <a:prstGeom prst="rect">
            <a:avLst/>
          </a:prstGeom>
          <a:noFill/>
          <a:ln>
            <a:noFill/>
          </a:ln>
        </p:spPr>
      </p:pic>
      <p:pic>
        <p:nvPicPr>
          <p:cNvPr id="339" name="Google Shape;339;p45"/>
          <p:cNvPicPr preferRelativeResize="0"/>
          <p:nvPr/>
        </p:nvPicPr>
        <p:blipFill rotWithShape="1">
          <a:blip r:embed="rId4">
            <a:alphaModFix/>
          </a:blip>
          <a:srcRect/>
          <a:stretch/>
        </p:blipFill>
        <p:spPr>
          <a:xfrm rot="-5400000">
            <a:off x="1012343" y="3048312"/>
            <a:ext cx="527398" cy="552740"/>
          </a:xfrm>
          <a:prstGeom prst="rect">
            <a:avLst/>
          </a:prstGeom>
          <a:noFill/>
          <a:ln>
            <a:noFill/>
          </a:ln>
        </p:spPr>
      </p:pic>
      <p:pic>
        <p:nvPicPr>
          <p:cNvPr id="340" name="Google Shape;340;p45"/>
          <p:cNvPicPr preferRelativeResize="0"/>
          <p:nvPr/>
        </p:nvPicPr>
        <p:blipFill rotWithShape="1">
          <a:blip r:embed="rId3">
            <a:alphaModFix/>
          </a:blip>
          <a:srcRect/>
          <a:stretch/>
        </p:blipFill>
        <p:spPr>
          <a:xfrm rot="-5400000">
            <a:off x="1012334" y="4125573"/>
            <a:ext cx="527398" cy="552740"/>
          </a:xfrm>
          <a:prstGeom prst="rect">
            <a:avLst/>
          </a:prstGeom>
          <a:noFill/>
          <a:ln>
            <a:noFill/>
          </a:ln>
        </p:spPr>
      </p:pic>
      <p:pic>
        <p:nvPicPr>
          <p:cNvPr id="341" name="Google Shape;341;p45"/>
          <p:cNvPicPr preferRelativeResize="0"/>
          <p:nvPr/>
        </p:nvPicPr>
        <p:blipFill rotWithShape="1">
          <a:blip r:embed="rId4">
            <a:alphaModFix/>
          </a:blip>
          <a:srcRect/>
          <a:stretch/>
        </p:blipFill>
        <p:spPr>
          <a:xfrm rot="-5400000">
            <a:off x="1012345" y="5279022"/>
            <a:ext cx="527398" cy="5527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Εισαγωγή</a:t>
            </a:r>
            <a:endParaRPr sz="3500" dirty="0"/>
          </a:p>
        </p:txBody>
      </p:sp>
      <p:sp>
        <p:nvSpPr>
          <p:cNvPr id="158" name="Google Shape;158;p28"/>
          <p:cNvSpPr txBox="1">
            <a:spLocks noGrp="1"/>
          </p:cNvSpPr>
          <p:nvPr>
            <p:ph type="body" idx="1"/>
          </p:nvPr>
        </p:nvSpPr>
        <p:spPr>
          <a:xfrm>
            <a:off x="959760" y="1676400"/>
            <a:ext cx="10269300" cy="557734"/>
          </a:xfrm>
          <a:prstGeom prst="rect">
            <a:avLst/>
          </a:prstGeom>
          <a:noFill/>
          <a:ln>
            <a:noFill/>
          </a:ln>
        </p:spPr>
        <p:txBody>
          <a:bodyPr spcFirstLastPara="1" wrap="square" lIns="126300" tIns="126300" rIns="126300" bIns="126300" anchor="t" anchorCtr="0">
            <a:noAutofit/>
          </a:bodyPr>
          <a:lstStyle/>
          <a:p>
            <a:pPr marL="0" lvl="0" indent="0">
              <a:buNone/>
            </a:pPr>
            <a:r>
              <a:rPr lang="el-GR" b="1" dirty="0"/>
              <a:t>ΕΝΟΤΗΤΑ 2 Μάθημα 3 - Λεκτικές τεχνικές επικοινωνίας και επικοινωνίας περιεχομένου που χρησιμοποιούνται με άτομα με αναπηρίες στο διαδικτυακό περιβάλλον - δημιουργία περιεχομένου</a:t>
            </a:r>
            <a:endParaRPr dirty="0"/>
          </a:p>
          <a:p>
            <a:pPr marL="0" lvl="0" indent="0">
              <a:buNone/>
            </a:pPr>
            <a:r>
              <a:rPr lang="el-GR" sz="1900" dirty="0"/>
              <a:t>Το μάθημα είναι δομημένο έτσι ώστε να παρέχει μια ολοκληρωμένη κατανόηση της διαδικτυακής λεκτικής και μη λεκτικής διαδικασίας επικοινωνίας. Ξεκινάμε ξετυλίγοντας την ουσία της διαδικτυακής επικοινωνίας, εξερευνώντας τους διάφορους τρόπους και μεθόδους της. Η κατανόηση της σημασίας της διαδικτυακής επικοινωνίας για τα άτομα με αναπηρίες και η αναγνώριση των προκλήσεων που αντιμετωπίζουν είναι ζωτικής σημασίας για τη δημιουργία ενός μαθησιακού περιβάλλοντος χωρίς αποκλεισμούς. Πλοηγούμαστε σε τρεις θεμελιώδεις κατηγορίες διαδικτυακής επικοινωνίας μαθημάτων (προφορική, γραπτή, μη λεκτική), ρίχνοντας φως σε αποτελεσματικές στρατηγικές προσαρμοσμένες για ψηφιακούς χώρους μάθησης και διαφορετικούς τύπους αναπηριών</a:t>
            </a:r>
            <a:r>
              <a:rPr lang="en" sz="1900" dirty="0"/>
              <a:t>.</a:t>
            </a:r>
            <a:endParaRPr sz="1900" dirty="0"/>
          </a:p>
        </p:txBody>
      </p:sp>
      <p:sp>
        <p:nvSpPr>
          <p:cNvPr id="159" name="Google Shape;159;p28"/>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45"/>
        <p:cNvGrpSpPr/>
        <p:nvPr/>
      </p:nvGrpSpPr>
      <p:grpSpPr>
        <a:xfrm>
          <a:off x="0" y="0"/>
          <a:ext cx="0" cy="0"/>
          <a:chOff x="0" y="0"/>
          <a:chExt cx="0" cy="0"/>
        </a:xfrm>
      </p:grpSpPr>
      <p:sp>
        <p:nvSpPr>
          <p:cNvPr id="346" name="Google Shape;346;p46"/>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Αρχές Αποτελεσματικής Επικοινωνίας με Άτομα με Αναπηρία στην Ηλεκτρονική Μάθηση</a:t>
            </a:r>
            <a:endParaRPr sz="3500" dirty="0"/>
          </a:p>
        </p:txBody>
      </p:sp>
      <p:sp>
        <p:nvSpPr>
          <p:cNvPr id="347" name="Google Shape;347;p46"/>
          <p:cNvSpPr txBox="1">
            <a:spLocks noGrp="1"/>
          </p:cNvSpPr>
          <p:nvPr>
            <p:ph type="body" idx="1"/>
          </p:nvPr>
        </p:nvSpPr>
        <p:spPr>
          <a:xfrm>
            <a:off x="1745603" y="1471473"/>
            <a:ext cx="9562500" cy="3303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l-GR" sz="1600" b="1" dirty="0"/>
              <a:t>Συντομία με περιεκτικότητα</a:t>
            </a:r>
            <a:r>
              <a:rPr lang="en" sz="1600" b="1" dirty="0"/>
              <a:t>:</a:t>
            </a:r>
            <a:r>
              <a:rPr lang="en" sz="1600" dirty="0"/>
              <a:t> </a:t>
            </a:r>
            <a:r>
              <a:rPr lang="el-GR" sz="1600" dirty="0"/>
              <a:t>Να είστε συνοπτικοί. Αποφύγετε τη χρήση περιττών λέξεων και φράσεων. Φτάστε στο σημείο γρήγορα και αποτελεσματικά</a:t>
            </a:r>
            <a:r>
              <a:rPr lang="en" sz="1600" dirty="0"/>
              <a:t>.</a:t>
            </a:r>
            <a:endParaRPr sz="1600" dirty="0"/>
          </a:p>
          <a:p>
            <a:pPr marL="0" lvl="0" indent="0">
              <a:spcBef>
                <a:spcPts val="2400"/>
              </a:spcBef>
              <a:buNone/>
            </a:pPr>
            <a:r>
              <a:rPr lang="el-GR" sz="1600" b="1" dirty="0"/>
              <a:t>Ορθότητα</a:t>
            </a:r>
            <a:r>
              <a:rPr lang="en" sz="1600" b="1" dirty="0"/>
              <a:t>: </a:t>
            </a:r>
            <a:r>
              <a:rPr lang="el-GR" sz="1600" dirty="0"/>
              <a:t>Να είστε γραμματικά σωστοί. Διορθώστε προσεκτικά τα μηνύματά σας πριν τα στείλετε. Αυτό θα δείξει στους ανθρώπους σας ότι είστε επαγγελματίες και ότι παίρνετε τη δουλειά σας στα σοβαρά</a:t>
            </a:r>
            <a:r>
              <a:rPr lang="en" sz="1600" dirty="0"/>
              <a:t>.</a:t>
            </a:r>
            <a:endParaRPr sz="1600" dirty="0"/>
          </a:p>
          <a:p>
            <a:pPr marL="0" lvl="0" indent="0">
              <a:spcBef>
                <a:spcPts val="2400"/>
              </a:spcBef>
              <a:buNone/>
            </a:pPr>
            <a:r>
              <a:rPr lang="el-GR" sz="1600" b="1" dirty="0"/>
              <a:t>Ευγένεια</a:t>
            </a:r>
            <a:r>
              <a:rPr lang="en" sz="1600" b="1" dirty="0"/>
              <a:t>:</a:t>
            </a:r>
            <a:r>
              <a:rPr lang="en" sz="1600" dirty="0"/>
              <a:t> </a:t>
            </a:r>
            <a:r>
              <a:rPr lang="el-GR" sz="1600" dirty="0"/>
              <a:t>Όταν επικοινωνείτε με άτομα με αναπηρίες, να είστε ευγενικοί και να σέβεστε. Αποφύγετε τη χρήση αγενούς ή αναίσθητης γλώσσας. Λάβετε υπόψη τις πολιτισμικές διαφορές και πεποιθήσεις</a:t>
            </a:r>
            <a:r>
              <a:rPr lang="en" sz="1600" dirty="0"/>
              <a:t>.</a:t>
            </a:r>
            <a:endParaRPr sz="1600" dirty="0"/>
          </a:p>
          <a:p>
            <a:pPr marL="0" lvl="0" indent="0">
              <a:spcBef>
                <a:spcPts val="2400"/>
              </a:spcBef>
              <a:buNone/>
            </a:pPr>
            <a:r>
              <a:rPr lang="el-GR" sz="1600" b="1" dirty="0"/>
              <a:t>Πληρότητα</a:t>
            </a:r>
            <a:r>
              <a:rPr lang="en" sz="1600" b="1" dirty="0"/>
              <a:t>: </a:t>
            </a:r>
            <a:r>
              <a:rPr lang="el-GR" sz="1600" dirty="0"/>
              <a:t>Να είστε πλήρεις. Δώστε όλες τις πληροφορίες που χρειάζονται οι δικαιούχοι σας για να είναι επιτυχείς. Εάν δεν είστε σίγουροι σχετικά με τις πληροφορίες που πρέπει να συμπεριλάβετε, ζητήστε τα σχόλιά τους</a:t>
            </a:r>
            <a:r>
              <a:rPr lang="en" sz="1600" dirty="0"/>
              <a:t>.</a:t>
            </a:r>
            <a:endParaRPr sz="1600" dirty="0"/>
          </a:p>
          <a:p>
            <a:pPr marL="0" lvl="0" indent="0">
              <a:spcBef>
                <a:spcPts val="2400"/>
              </a:spcBef>
              <a:buNone/>
            </a:pPr>
            <a:r>
              <a:rPr lang="el-GR" sz="1600" dirty="0"/>
              <a:t>Μάθετε περισσότερα</a:t>
            </a:r>
            <a:r>
              <a:rPr lang="en" sz="1600" u="sng" dirty="0">
                <a:solidFill>
                  <a:schemeClr val="lt2"/>
                </a:solidFill>
                <a:hlinkClick r:id="rId3">
                  <a:extLst>
                    <a:ext uri="{A12FA001-AC4F-418D-AE19-62706E023703}">
                      <ahyp:hlinkClr xmlns:ahyp="http://schemas.microsoft.com/office/drawing/2018/hyperlinkcolor" val="tx"/>
                    </a:ext>
                  </a:extLst>
                </a:hlinkClick>
              </a:rPr>
              <a:t>https://cxl.com/blog/basic-principles-of-communication/</a:t>
            </a:r>
            <a:r>
              <a:rPr lang="en" sz="1600" dirty="0"/>
              <a:t>  </a:t>
            </a:r>
            <a:endParaRPr sz="1600" dirty="0"/>
          </a:p>
          <a:p>
            <a:pPr marL="0" lvl="0" indent="0" algn="l" rtl="0">
              <a:spcBef>
                <a:spcPts val="0"/>
              </a:spcBef>
              <a:spcAft>
                <a:spcPts val="0"/>
              </a:spcAft>
              <a:buNone/>
            </a:pPr>
            <a:r>
              <a:rPr lang="en" sz="1600" u="sng" dirty="0">
                <a:solidFill>
                  <a:schemeClr val="lt2"/>
                </a:solidFill>
                <a:hlinkClick r:id="rId4">
                  <a:extLst>
                    <a:ext uri="{A12FA001-AC4F-418D-AE19-62706E023703}">
                      <ahyp:hlinkClr xmlns:ahyp="http://schemas.microsoft.com/office/drawing/2018/hyperlinkcolor" val="tx"/>
                    </a:ext>
                  </a:extLst>
                </a:hlinkClick>
              </a:rPr>
              <a:t>https://www.seyens.com/7cs-effective-communication-science/</a:t>
            </a:r>
            <a:r>
              <a:rPr lang="en" sz="1600" dirty="0"/>
              <a:t> </a:t>
            </a:r>
            <a:endParaRPr dirty="0"/>
          </a:p>
        </p:txBody>
      </p:sp>
      <p:sp>
        <p:nvSpPr>
          <p:cNvPr id="348" name="Google Shape;348;p46"/>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pic>
        <p:nvPicPr>
          <p:cNvPr id="349" name="Google Shape;349;p46"/>
          <p:cNvPicPr preferRelativeResize="0"/>
          <p:nvPr/>
        </p:nvPicPr>
        <p:blipFill rotWithShape="1">
          <a:blip r:embed="rId5">
            <a:alphaModFix/>
          </a:blip>
          <a:srcRect/>
          <a:stretch/>
        </p:blipFill>
        <p:spPr>
          <a:xfrm rot="-5400000">
            <a:off x="1012324" y="2013225"/>
            <a:ext cx="527398" cy="552740"/>
          </a:xfrm>
          <a:prstGeom prst="rect">
            <a:avLst/>
          </a:prstGeom>
          <a:noFill/>
          <a:ln>
            <a:noFill/>
          </a:ln>
        </p:spPr>
      </p:pic>
      <p:pic>
        <p:nvPicPr>
          <p:cNvPr id="350" name="Google Shape;350;p46"/>
          <p:cNvPicPr preferRelativeResize="0"/>
          <p:nvPr/>
        </p:nvPicPr>
        <p:blipFill rotWithShape="1">
          <a:blip r:embed="rId6">
            <a:alphaModFix/>
          </a:blip>
          <a:srcRect/>
          <a:stretch/>
        </p:blipFill>
        <p:spPr>
          <a:xfrm rot="-5400000">
            <a:off x="1012332" y="2704941"/>
            <a:ext cx="527398" cy="552740"/>
          </a:xfrm>
          <a:prstGeom prst="rect">
            <a:avLst/>
          </a:prstGeom>
          <a:noFill/>
          <a:ln>
            <a:noFill/>
          </a:ln>
        </p:spPr>
      </p:pic>
      <p:pic>
        <p:nvPicPr>
          <p:cNvPr id="351" name="Google Shape;351;p46"/>
          <p:cNvPicPr preferRelativeResize="0"/>
          <p:nvPr/>
        </p:nvPicPr>
        <p:blipFill rotWithShape="1">
          <a:blip r:embed="rId5">
            <a:alphaModFix/>
          </a:blip>
          <a:srcRect/>
          <a:stretch/>
        </p:blipFill>
        <p:spPr>
          <a:xfrm rot="-5400000">
            <a:off x="1012323" y="3629802"/>
            <a:ext cx="527398" cy="552740"/>
          </a:xfrm>
          <a:prstGeom prst="rect">
            <a:avLst/>
          </a:prstGeom>
          <a:noFill/>
          <a:ln>
            <a:noFill/>
          </a:ln>
        </p:spPr>
      </p:pic>
      <p:pic>
        <p:nvPicPr>
          <p:cNvPr id="352" name="Google Shape;352;p46"/>
          <p:cNvPicPr preferRelativeResize="0"/>
          <p:nvPr/>
        </p:nvPicPr>
        <p:blipFill rotWithShape="1">
          <a:blip r:embed="rId6">
            <a:alphaModFix/>
          </a:blip>
          <a:srcRect/>
          <a:stretch/>
        </p:blipFill>
        <p:spPr>
          <a:xfrm rot="-5400000">
            <a:off x="1012334" y="4402251"/>
            <a:ext cx="527398" cy="5527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47"/>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Τύποι και κατηγορίες διαδικτυακής επικοινωνίας</a:t>
            </a:r>
            <a:endParaRPr sz="3500" dirty="0"/>
          </a:p>
        </p:txBody>
      </p:sp>
      <p:sp>
        <p:nvSpPr>
          <p:cNvPr id="358" name="Google Shape;358;p47"/>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l-GR" sz="1600" dirty="0"/>
              <a:t>Κατανοώντας τους διαφορετικούς τύπους και κατηγορίες διαδικτυακής επικοινωνίας, οι επαγγελματίες κοινωνικής φροντίδας μπορούν να επιλέξουν τα καταλληλότερα εργαλεία και στρατηγικές για τους δικαιούχους τους με αναπηρία. Η διαδικτυακή επικοινωνία μπορεί να κατηγοριοποιηθεί με διάφορους τρόπους, όπως</a:t>
            </a:r>
            <a:r>
              <a:rPr lang="en" sz="1600" dirty="0"/>
              <a:t>:</a:t>
            </a:r>
            <a:endParaRPr sz="1600" dirty="0"/>
          </a:p>
          <a:p>
            <a:pPr marL="0" lvl="0" indent="0" algn="l" rtl="0">
              <a:spcBef>
                <a:spcPts val="2400"/>
              </a:spcBef>
              <a:spcAft>
                <a:spcPts val="0"/>
              </a:spcAft>
              <a:buNone/>
            </a:pPr>
            <a:endParaRPr sz="1600" dirty="0"/>
          </a:p>
          <a:p>
            <a:pPr marL="0" lvl="0" indent="0" algn="l" rtl="0">
              <a:spcBef>
                <a:spcPts val="1500"/>
              </a:spcBef>
              <a:spcAft>
                <a:spcPts val="0"/>
              </a:spcAft>
              <a:buNone/>
            </a:pPr>
            <a:endParaRPr sz="1600" dirty="0"/>
          </a:p>
          <a:p>
            <a:pPr marL="0" lvl="0" indent="0" algn="l" rtl="0">
              <a:lnSpc>
                <a:spcPct val="115000"/>
              </a:lnSpc>
              <a:spcBef>
                <a:spcPts val="1500"/>
              </a:spcBef>
              <a:spcAft>
                <a:spcPts val="0"/>
              </a:spcAft>
              <a:buNone/>
            </a:pPr>
            <a:endParaRPr dirty="0"/>
          </a:p>
          <a:p>
            <a:pPr marL="0" lvl="0" indent="0" algn="l" rtl="0">
              <a:lnSpc>
                <a:spcPct val="115000"/>
              </a:lnSpc>
              <a:spcBef>
                <a:spcPts val="0"/>
              </a:spcBef>
              <a:spcAft>
                <a:spcPts val="0"/>
              </a:spcAft>
              <a:buNone/>
            </a:pPr>
            <a:endParaRPr b="1" dirty="0"/>
          </a:p>
        </p:txBody>
      </p:sp>
      <p:sp>
        <p:nvSpPr>
          <p:cNvPr id="359" name="Google Shape;359;p47"/>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360" name="Google Shape;360;p47"/>
          <p:cNvSpPr txBox="1"/>
          <p:nvPr/>
        </p:nvSpPr>
        <p:spPr>
          <a:xfrm>
            <a:off x="1126825" y="3048000"/>
            <a:ext cx="2633100" cy="2418900"/>
          </a:xfrm>
          <a:prstGeom prst="rect">
            <a:avLst/>
          </a:prstGeom>
          <a:solidFill>
            <a:schemeClr val="dk2"/>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lvl="0" algn="ctr">
              <a:lnSpc>
                <a:spcPct val="115000"/>
              </a:lnSpc>
              <a:spcBef>
                <a:spcPts val="400"/>
              </a:spcBef>
              <a:spcAft>
                <a:spcPts val="1500"/>
              </a:spcAft>
            </a:pPr>
            <a:r>
              <a:rPr lang="el-GR" sz="2000" b="1" dirty="0">
                <a:solidFill>
                  <a:schemeClr val="accent6"/>
                </a:solidFill>
                <a:latin typeface="Calibri"/>
                <a:ea typeface="Calibri"/>
                <a:cs typeface="Calibri"/>
                <a:sym typeface="Calibri"/>
              </a:rPr>
              <a:t>Ανά μέσο</a:t>
            </a:r>
            <a:r>
              <a:rPr lang="en" sz="2000" b="1" dirty="0">
                <a:solidFill>
                  <a:schemeClr val="accent6"/>
                </a:solidFill>
                <a:latin typeface="Calibri"/>
                <a:ea typeface="Calibri"/>
                <a:cs typeface="Calibri"/>
                <a:sym typeface="Calibri"/>
              </a:rPr>
              <a:t>: </a:t>
            </a:r>
            <a:r>
              <a:rPr lang="el-GR" sz="2000" dirty="0">
                <a:solidFill>
                  <a:schemeClr val="accent6"/>
                </a:solidFill>
                <a:latin typeface="Calibri"/>
                <a:ea typeface="Calibri"/>
                <a:cs typeface="Calibri"/>
                <a:sym typeface="Calibri"/>
              </a:rPr>
              <a:t>Βασισμένο σε κείμενο, ήχος, βίντεο, εικόνα, συνεργασία</a:t>
            </a:r>
            <a:endParaRPr sz="2000" dirty="0">
              <a:solidFill>
                <a:schemeClr val="accent6"/>
              </a:solidFill>
              <a:latin typeface="Rubik"/>
              <a:ea typeface="Rubik"/>
              <a:cs typeface="Rubik"/>
              <a:sym typeface="Rubik"/>
            </a:endParaRPr>
          </a:p>
        </p:txBody>
      </p:sp>
      <p:sp>
        <p:nvSpPr>
          <p:cNvPr id="361" name="Google Shape;361;p47"/>
          <p:cNvSpPr txBox="1"/>
          <p:nvPr/>
        </p:nvSpPr>
        <p:spPr>
          <a:xfrm>
            <a:off x="4688139" y="3048000"/>
            <a:ext cx="2633100" cy="2418900"/>
          </a:xfrm>
          <a:prstGeom prst="rect">
            <a:avLst/>
          </a:prstGeom>
          <a:solidFill>
            <a:schemeClr val="dk1"/>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lvl="0" algn="ctr">
              <a:lnSpc>
                <a:spcPct val="115000"/>
              </a:lnSpc>
              <a:spcBef>
                <a:spcPts val="400"/>
              </a:spcBef>
            </a:pPr>
            <a:r>
              <a:rPr lang="el-GR" sz="2000" b="1" dirty="0">
                <a:solidFill>
                  <a:schemeClr val="accent6"/>
                </a:solidFill>
                <a:latin typeface="Calibri"/>
                <a:ea typeface="Calibri"/>
                <a:cs typeface="Calibri"/>
                <a:sym typeface="Calibri"/>
              </a:rPr>
              <a:t>Ανά σκοπό</a:t>
            </a:r>
            <a:r>
              <a:rPr lang="en" sz="2000" b="1" dirty="0">
                <a:solidFill>
                  <a:schemeClr val="accent6"/>
                </a:solidFill>
                <a:latin typeface="Calibri"/>
                <a:ea typeface="Calibri"/>
                <a:cs typeface="Calibri"/>
                <a:sym typeface="Calibri"/>
              </a:rPr>
              <a:t>:</a:t>
            </a:r>
            <a:r>
              <a:rPr lang="en" sz="2000" dirty="0">
                <a:solidFill>
                  <a:schemeClr val="accent6"/>
                </a:solidFill>
                <a:latin typeface="Calibri"/>
                <a:ea typeface="Calibri"/>
                <a:cs typeface="Calibri"/>
                <a:sym typeface="Calibri"/>
              </a:rPr>
              <a:t> </a:t>
            </a:r>
            <a:endParaRPr sz="2000" dirty="0">
              <a:solidFill>
                <a:schemeClr val="accent6"/>
              </a:solidFill>
              <a:latin typeface="Calibri"/>
              <a:ea typeface="Calibri"/>
              <a:cs typeface="Calibri"/>
              <a:sym typeface="Calibri"/>
            </a:endParaRPr>
          </a:p>
          <a:p>
            <a:pPr lvl="0" algn="ctr">
              <a:lnSpc>
                <a:spcPct val="115000"/>
              </a:lnSpc>
              <a:spcBef>
                <a:spcPts val="1500"/>
              </a:spcBef>
              <a:spcAft>
                <a:spcPts val="1500"/>
              </a:spcAft>
            </a:pPr>
            <a:r>
              <a:rPr lang="el-GR" sz="2000" dirty="0">
                <a:solidFill>
                  <a:schemeClr val="accent6"/>
                </a:solidFill>
                <a:latin typeface="Calibri"/>
                <a:ea typeface="Calibri"/>
                <a:cs typeface="Calibri"/>
                <a:sym typeface="Calibri"/>
              </a:rPr>
              <a:t>Προσωπική, επαγγελματική, εκπαιδευτική, κοινωνική</a:t>
            </a:r>
            <a:endParaRPr sz="2000" dirty="0">
              <a:solidFill>
                <a:schemeClr val="accent6"/>
              </a:solidFill>
              <a:latin typeface="Rubik"/>
              <a:ea typeface="Rubik"/>
              <a:cs typeface="Rubik"/>
              <a:sym typeface="Rubik"/>
            </a:endParaRPr>
          </a:p>
        </p:txBody>
      </p:sp>
      <p:sp>
        <p:nvSpPr>
          <p:cNvPr id="362" name="Google Shape;362;p47"/>
          <p:cNvSpPr txBox="1"/>
          <p:nvPr/>
        </p:nvSpPr>
        <p:spPr>
          <a:xfrm>
            <a:off x="8249453" y="3048000"/>
            <a:ext cx="2633100" cy="2418900"/>
          </a:xfrm>
          <a:prstGeom prst="rect">
            <a:avLst/>
          </a:prstGeom>
          <a:solidFill>
            <a:schemeClr val="lt2"/>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lvl="0" algn="ctr">
              <a:lnSpc>
                <a:spcPct val="115000"/>
              </a:lnSpc>
              <a:spcBef>
                <a:spcPts val="400"/>
              </a:spcBef>
              <a:spcAft>
                <a:spcPts val="1500"/>
              </a:spcAft>
            </a:pPr>
            <a:r>
              <a:rPr lang="el-GR" sz="2000" b="1" dirty="0">
                <a:solidFill>
                  <a:schemeClr val="accent6"/>
                </a:solidFill>
                <a:latin typeface="Calibri"/>
                <a:ea typeface="Calibri"/>
                <a:cs typeface="Calibri"/>
                <a:sym typeface="Calibri"/>
              </a:rPr>
              <a:t>Με συγχρονικότητα</a:t>
            </a:r>
            <a:r>
              <a:rPr lang="en" sz="2000" b="1" dirty="0">
                <a:solidFill>
                  <a:schemeClr val="accent6"/>
                </a:solidFill>
                <a:latin typeface="Calibri"/>
                <a:ea typeface="Calibri"/>
                <a:cs typeface="Calibri"/>
                <a:sym typeface="Calibri"/>
              </a:rPr>
              <a:t>: </a:t>
            </a:r>
            <a:r>
              <a:rPr lang="el-GR" sz="2000" dirty="0">
                <a:solidFill>
                  <a:schemeClr val="accent6"/>
                </a:solidFill>
                <a:latin typeface="Calibri"/>
                <a:ea typeface="Calibri"/>
                <a:cs typeface="Calibri"/>
                <a:sym typeface="Calibri"/>
              </a:rPr>
              <a:t>Σύγχρονη (σε πραγματικό χρόνο) ή ασύγχρονη (μη σε πραγματικό χρόνο)</a:t>
            </a:r>
            <a:endParaRPr sz="2000" dirty="0">
              <a:solidFill>
                <a:schemeClr val="accent6"/>
              </a:solidFill>
              <a:latin typeface="Rubik"/>
              <a:ea typeface="Rubik"/>
              <a:cs typeface="Rubik"/>
              <a:sym typeface="Rubi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60"/>
                                        </p:tgtEl>
                                        <p:attrNameLst>
                                          <p:attrName>style.visibility</p:attrName>
                                        </p:attrNameLst>
                                      </p:cBhvr>
                                      <p:to>
                                        <p:strVal val="visible"/>
                                      </p:to>
                                    </p:set>
                                    <p:anim calcmode="lin" valueType="num">
                                      <p:cBhvr additive="base">
                                        <p:cTn id="7" dur="2600"/>
                                        <p:tgtEl>
                                          <p:spTgt spid="360"/>
                                        </p:tgtEl>
                                        <p:attrNameLst>
                                          <p:attrName>ppt_w</p:attrName>
                                        </p:attrNameLst>
                                      </p:cBhvr>
                                      <p:tavLst>
                                        <p:tav tm="0">
                                          <p:val>
                                            <p:strVal val="0"/>
                                          </p:val>
                                        </p:tav>
                                        <p:tav tm="100000">
                                          <p:val>
                                            <p:strVal val="#ppt_w"/>
                                          </p:val>
                                        </p:tav>
                                      </p:tavLst>
                                    </p:anim>
                                    <p:anim calcmode="lin" valueType="num">
                                      <p:cBhvr additive="base">
                                        <p:cTn id="8" dur="2600"/>
                                        <p:tgtEl>
                                          <p:spTgt spid="360"/>
                                        </p:tgtEl>
                                        <p:attrNameLst>
                                          <p:attrName>ppt_h</p:attrName>
                                        </p:attrNameLst>
                                      </p:cBhvr>
                                      <p:tavLst>
                                        <p:tav tm="0">
                                          <p:val>
                                            <p:strVal val="0"/>
                                          </p:val>
                                        </p:tav>
                                        <p:tav tm="100000">
                                          <p:val>
                                            <p:strVal val="#ppt_h"/>
                                          </p:val>
                                        </p:tav>
                                      </p:tavLst>
                                    </p:anim>
                                  </p:childTnLst>
                                </p:cTn>
                              </p:par>
                            </p:childTnLst>
                          </p:cTn>
                        </p:par>
                        <p:par>
                          <p:cTn id="9" fill="hold">
                            <p:stCondLst>
                              <p:cond delay="2600"/>
                            </p:stCondLst>
                            <p:childTnLst>
                              <p:par>
                                <p:cTn id="10" presetID="23" presetClass="entr" presetSubtype="16" fill="hold" nodeType="afterEffect">
                                  <p:stCondLst>
                                    <p:cond delay="0"/>
                                  </p:stCondLst>
                                  <p:childTnLst>
                                    <p:set>
                                      <p:cBhvr>
                                        <p:cTn id="11" dur="1" fill="hold">
                                          <p:stCondLst>
                                            <p:cond delay="0"/>
                                          </p:stCondLst>
                                        </p:cTn>
                                        <p:tgtEl>
                                          <p:spTgt spid="361"/>
                                        </p:tgtEl>
                                        <p:attrNameLst>
                                          <p:attrName>style.visibility</p:attrName>
                                        </p:attrNameLst>
                                      </p:cBhvr>
                                      <p:to>
                                        <p:strVal val="visible"/>
                                      </p:to>
                                    </p:set>
                                    <p:anim calcmode="lin" valueType="num">
                                      <p:cBhvr additive="base">
                                        <p:cTn id="12" dur="2600"/>
                                        <p:tgtEl>
                                          <p:spTgt spid="361"/>
                                        </p:tgtEl>
                                        <p:attrNameLst>
                                          <p:attrName>ppt_w</p:attrName>
                                        </p:attrNameLst>
                                      </p:cBhvr>
                                      <p:tavLst>
                                        <p:tav tm="0">
                                          <p:val>
                                            <p:strVal val="0"/>
                                          </p:val>
                                        </p:tav>
                                        <p:tav tm="100000">
                                          <p:val>
                                            <p:strVal val="#ppt_w"/>
                                          </p:val>
                                        </p:tav>
                                      </p:tavLst>
                                    </p:anim>
                                    <p:anim calcmode="lin" valueType="num">
                                      <p:cBhvr additive="base">
                                        <p:cTn id="13" dur="2600"/>
                                        <p:tgtEl>
                                          <p:spTgt spid="361"/>
                                        </p:tgtEl>
                                        <p:attrNameLst>
                                          <p:attrName>ppt_h</p:attrName>
                                        </p:attrNameLst>
                                      </p:cBhvr>
                                      <p:tavLst>
                                        <p:tav tm="0">
                                          <p:val>
                                            <p:strVal val="0"/>
                                          </p:val>
                                        </p:tav>
                                        <p:tav tm="100000">
                                          <p:val>
                                            <p:strVal val="#ppt_h"/>
                                          </p:val>
                                        </p:tav>
                                      </p:tavLst>
                                    </p:anim>
                                  </p:childTnLst>
                                </p:cTn>
                              </p:par>
                            </p:childTnLst>
                          </p:cTn>
                        </p:par>
                        <p:par>
                          <p:cTn id="14" fill="hold">
                            <p:stCondLst>
                              <p:cond delay="5200"/>
                            </p:stCondLst>
                            <p:childTnLst>
                              <p:par>
                                <p:cTn id="15" presetID="23" presetClass="entr" presetSubtype="16" fill="hold" nodeType="afterEffect">
                                  <p:stCondLst>
                                    <p:cond delay="0"/>
                                  </p:stCondLst>
                                  <p:childTnLst>
                                    <p:set>
                                      <p:cBhvr>
                                        <p:cTn id="16" dur="1" fill="hold">
                                          <p:stCondLst>
                                            <p:cond delay="0"/>
                                          </p:stCondLst>
                                        </p:cTn>
                                        <p:tgtEl>
                                          <p:spTgt spid="362"/>
                                        </p:tgtEl>
                                        <p:attrNameLst>
                                          <p:attrName>style.visibility</p:attrName>
                                        </p:attrNameLst>
                                      </p:cBhvr>
                                      <p:to>
                                        <p:strVal val="visible"/>
                                      </p:to>
                                    </p:set>
                                    <p:anim calcmode="lin" valueType="num">
                                      <p:cBhvr additive="base">
                                        <p:cTn id="17" dur="2500"/>
                                        <p:tgtEl>
                                          <p:spTgt spid="362"/>
                                        </p:tgtEl>
                                        <p:attrNameLst>
                                          <p:attrName>ppt_w</p:attrName>
                                        </p:attrNameLst>
                                      </p:cBhvr>
                                      <p:tavLst>
                                        <p:tav tm="0">
                                          <p:val>
                                            <p:strVal val="0"/>
                                          </p:val>
                                        </p:tav>
                                        <p:tav tm="100000">
                                          <p:val>
                                            <p:strVal val="#ppt_w"/>
                                          </p:val>
                                        </p:tav>
                                      </p:tavLst>
                                    </p:anim>
                                    <p:anim calcmode="lin" valueType="num">
                                      <p:cBhvr additive="base">
                                        <p:cTn id="18" dur="2500"/>
                                        <p:tgtEl>
                                          <p:spTgt spid="36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sp>
        <p:nvSpPr>
          <p:cNvPr id="367" name="Google Shape;367;p48"/>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Τύποι και κατηγορίες διαδικτυακής επικοινωνίας</a:t>
            </a:r>
            <a:endParaRPr sz="3500" dirty="0"/>
          </a:p>
        </p:txBody>
      </p:sp>
      <p:sp>
        <p:nvSpPr>
          <p:cNvPr id="368" name="Google Shape;368;p48"/>
          <p:cNvSpPr txBox="1">
            <a:spLocks noGrp="1"/>
          </p:cNvSpPr>
          <p:nvPr>
            <p:ph type="body" idx="1"/>
          </p:nvPr>
        </p:nvSpPr>
        <p:spPr>
          <a:xfrm>
            <a:off x="959762" y="1079434"/>
            <a:ext cx="10269300"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l-GR" sz="1600" b="1" dirty="0"/>
              <a:t>Ανά μέσο</a:t>
            </a:r>
            <a:endParaRPr sz="1600" b="1" dirty="0"/>
          </a:p>
          <a:p>
            <a:pPr marL="0" lvl="0" indent="0">
              <a:spcBef>
                <a:spcPts val="2400"/>
              </a:spcBef>
              <a:buNone/>
            </a:pPr>
            <a:r>
              <a:rPr lang="el-GR" sz="1900" dirty="0"/>
              <a:t>Η διαδικτυακή επικοινωνία είναι η ανταλλαγή πληροφοριών μεταξύ ανθρώπων που χρησιμοποιούν δίκτυα υπολογιστών. Μπορεί να λάβει πολλές μορφές, όπως:</a:t>
            </a:r>
            <a:r>
              <a:rPr lang="en" sz="1900" dirty="0"/>
              <a:t>:</a:t>
            </a:r>
            <a:endParaRPr sz="1900" dirty="0"/>
          </a:p>
          <a:p>
            <a:pPr marL="609600" lvl="0" indent="-425450">
              <a:spcBef>
                <a:spcPts val="1500"/>
              </a:spcBef>
              <a:buSzPts val="1900"/>
              <a:buChar char="●"/>
            </a:pPr>
            <a:r>
              <a:rPr lang="el-GR" sz="1900" b="1" dirty="0"/>
              <a:t>Επικοινωνία βάσει κειμένου</a:t>
            </a:r>
            <a:r>
              <a:rPr lang="en" sz="1900" b="1" dirty="0"/>
              <a:t>: </a:t>
            </a:r>
            <a:r>
              <a:rPr lang="el-GR" sz="1900" dirty="0"/>
              <a:t>Ηλεκτρονικό ταχυδρομείο, αναρτήσεις στα μέσα κοινωνικής δικτύωσης, ανταλλαγή άμεσων μηνυμάτων, φόρουμ συζήτησης, δωμάτια συνομιλίας, ιστολόγια, wikis κ.λπ.</a:t>
            </a:r>
            <a:r>
              <a:rPr lang="en" sz="1900" dirty="0"/>
              <a:t>.</a:t>
            </a:r>
            <a:endParaRPr sz="1900" dirty="0"/>
          </a:p>
          <a:p>
            <a:pPr marL="609600" lvl="0" indent="-425450">
              <a:buSzPts val="1900"/>
              <a:buChar char="●"/>
            </a:pPr>
            <a:r>
              <a:rPr lang="el-GR" sz="1900" b="1" dirty="0"/>
              <a:t>Ακουστική (λεκτική) επικοινωνία</a:t>
            </a:r>
            <a:r>
              <a:rPr lang="en" sz="1900" b="1" dirty="0"/>
              <a:t>:</a:t>
            </a:r>
            <a:r>
              <a:rPr lang="en" sz="1900" dirty="0"/>
              <a:t> </a:t>
            </a:r>
            <a:r>
              <a:rPr lang="el-GR" sz="1900" dirty="0"/>
              <a:t>Τηλεφωνικές κλήσεις, φωνητικά μηνύματα, ηχογραφήσεις, podcasts κλπ</a:t>
            </a:r>
            <a:r>
              <a:rPr lang="en" sz="1900" dirty="0"/>
              <a:t>.</a:t>
            </a:r>
            <a:endParaRPr sz="1900" dirty="0"/>
          </a:p>
          <a:p>
            <a:pPr marL="609600" lvl="0" indent="-425450">
              <a:buSzPts val="1900"/>
              <a:buChar char="●"/>
            </a:pPr>
            <a:r>
              <a:rPr lang="el-GR" sz="1900" b="1" dirty="0"/>
              <a:t>Επικοινωνία μέσω βίντεο</a:t>
            </a:r>
            <a:r>
              <a:rPr lang="en" sz="1900" b="1" dirty="0"/>
              <a:t>:</a:t>
            </a:r>
            <a:r>
              <a:rPr lang="en" sz="1900" dirty="0"/>
              <a:t> </a:t>
            </a:r>
            <a:r>
              <a:rPr lang="el-GR" sz="1900" dirty="0"/>
              <a:t>Συνομιλίες μέσω βίντεο, τηλεδιάσκεψη, εγγραφές βίντεο, ζωντανή ροή κ.λπ.</a:t>
            </a:r>
            <a:r>
              <a:rPr lang="en" sz="1900" dirty="0"/>
              <a:t>.</a:t>
            </a:r>
            <a:endParaRPr sz="1900" dirty="0"/>
          </a:p>
          <a:p>
            <a:pPr marL="609600" lvl="0" indent="-425450">
              <a:buSzPts val="1900"/>
              <a:buChar char="●"/>
            </a:pPr>
            <a:r>
              <a:rPr lang="el-GR" sz="1900" b="1" dirty="0"/>
              <a:t>Επικοινωνία εικόνας</a:t>
            </a:r>
            <a:r>
              <a:rPr lang="en" sz="1900" b="1" dirty="0"/>
              <a:t>:</a:t>
            </a:r>
            <a:r>
              <a:rPr lang="en" sz="1900" dirty="0"/>
              <a:t> </a:t>
            </a:r>
            <a:r>
              <a:rPr lang="el-GR" sz="1900" dirty="0"/>
              <a:t>Κοινή χρήση φωτογραφιών, γραφικών και άλλων εικόνων στο Internet</a:t>
            </a:r>
            <a:r>
              <a:rPr lang="en" sz="1900" dirty="0"/>
              <a:t>.</a:t>
            </a:r>
            <a:endParaRPr sz="1900" dirty="0"/>
          </a:p>
          <a:p>
            <a:pPr marL="609600" lvl="0" indent="-425450">
              <a:buSzPts val="1900"/>
              <a:buChar char="●"/>
            </a:pPr>
            <a:r>
              <a:rPr lang="el-GR" sz="1900" b="1" dirty="0"/>
              <a:t>Συνεργατική επικοινωνία</a:t>
            </a:r>
            <a:r>
              <a:rPr lang="en" sz="1900" b="1" dirty="0"/>
              <a:t>:</a:t>
            </a:r>
            <a:r>
              <a:rPr lang="en" sz="1900" dirty="0"/>
              <a:t> </a:t>
            </a:r>
            <a:r>
              <a:rPr lang="el-GR" sz="1900" dirty="0"/>
              <a:t>Ηλεκτρονικά εργαλεία για συνεργασία σε έργα, όπως κοινόχρηστα έγγραφα, υπολογιστικά φύλλα, παρουσιάσεις και πίνακες</a:t>
            </a:r>
            <a:r>
              <a:rPr lang="en" sz="1900" dirty="0"/>
              <a:t>.</a:t>
            </a:r>
            <a:endParaRPr sz="1600" dirty="0"/>
          </a:p>
          <a:p>
            <a:pPr marL="0" lvl="0" indent="0" algn="l" rtl="0">
              <a:lnSpc>
                <a:spcPct val="115000"/>
              </a:lnSpc>
              <a:spcBef>
                <a:spcPts val="1500"/>
              </a:spcBef>
              <a:spcAft>
                <a:spcPts val="0"/>
              </a:spcAft>
              <a:buNone/>
            </a:pPr>
            <a:endParaRPr dirty="0"/>
          </a:p>
          <a:p>
            <a:pPr marL="0" lvl="0" indent="0" algn="l" rtl="0">
              <a:lnSpc>
                <a:spcPct val="115000"/>
              </a:lnSpc>
              <a:spcBef>
                <a:spcPts val="0"/>
              </a:spcBef>
              <a:spcAft>
                <a:spcPts val="0"/>
              </a:spcAft>
              <a:buNone/>
            </a:pPr>
            <a:endParaRPr b="1" dirty="0"/>
          </a:p>
        </p:txBody>
      </p:sp>
      <p:sp>
        <p:nvSpPr>
          <p:cNvPr id="369" name="Google Shape;369;p48"/>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Τύποι και κατηγορίες διαδικτυακής επικοινωνίας</a:t>
            </a:r>
            <a:endParaRPr sz="3500" dirty="0"/>
          </a:p>
        </p:txBody>
      </p:sp>
      <p:sp>
        <p:nvSpPr>
          <p:cNvPr id="375" name="Google Shape;375;p49"/>
          <p:cNvSpPr txBox="1">
            <a:spLocks noGrp="1"/>
          </p:cNvSpPr>
          <p:nvPr>
            <p:ph type="body" idx="1"/>
          </p:nvPr>
        </p:nvSpPr>
        <p:spPr>
          <a:xfrm>
            <a:off x="1050039" y="880585"/>
            <a:ext cx="11394074"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l-GR" sz="1600" b="1" dirty="0"/>
              <a:t>Ανά σκοπό</a:t>
            </a:r>
            <a:endParaRPr sz="1600" b="1" dirty="0"/>
          </a:p>
          <a:p>
            <a:pPr marL="0" lvl="0" indent="0">
              <a:spcBef>
                <a:spcPts val="1200"/>
              </a:spcBef>
              <a:buNone/>
            </a:pPr>
            <a:r>
              <a:rPr lang="el-GR" sz="1600" dirty="0"/>
              <a:t>Η διαδικτυακή επικοινωνία μπορεί να χρησιμοποιηθεί για διάφορους σκοπούς, όπως:</a:t>
            </a:r>
            <a:r>
              <a:rPr lang="en" sz="1600" dirty="0"/>
              <a:t>:</a:t>
            </a:r>
            <a:endParaRPr sz="1600" dirty="0"/>
          </a:p>
          <a:p>
            <a:pPr marL="0" lvl="0" indent="0">
              <a:spcBef>
                <a:spcPts val="2400"/>
              </a:spcBef>
              <a:buNone/>
            </a:pPr>
            <a:r>
              <a:rPr lang="el-GR" sz="1600" b="1" dirty="0"/>
              <a:t>Προσωπική επικοινωνία</a:t>
            </a:r>
            <a:r>
              <a:rPr lang="en" sz="1600" b="1" dirty="0"/>
              <a:t>:</a:t>
            </a:r>
            <a:r>
              <a:rPr lang="en" sz="1600" dirty="0"/>
              <a:t> </a:t>
            </a:r>
            <a:r>
              <a:rPr lang="el-GR" sz="1600" dirty="0"/>
              <a:t>Μείνετε σε επαφή με τους φίλους και την οικογένειά σας, μοιραστείτε νέα και φωτογραφίες και κάντε σχέδια. Η προσωπική επικοινωνία μπορεί να βοηθήσει τους ανθρώπους να αισθάνονται συνδεδεμένοι με τους συμμαθητές και τον εκπαιδευτή τους</a:t>
            </a:r>
            <a:r>
              <a:rPr lang="en" sz="1600" dirty="0"/>
              <a:t>.</a:t>
            </a:r>
            <a:endParaRPr sz="1600" dirty="0"/>
          </a:p>
          <a:p>
            <a:pPr lvl="0" indent="0">
              <a:spcBef>
                <a:spcPts val="1500"/>
              </a:spcBef>
              <a:buNone/>
            </a:pPr>
            <a:r>
              <a:rPr lang="el-GR" sz="1600" b="1" i="1" dirty="0"/>
              <a:t>Επαγγελματική επικοινωνία</a:t>
            </a:r>
            <a:r>
              <a:rPr lang="en" sz="1600" b="1" i="1" dirty="0"/>
              <a:t>: </a:t>
            </a:r>
            <a:r>
              <a:rPr lang="el-GR" sz="1600" dirty="0"/>
              <a:t>Συνεργασία με συναδέλφους, επικοινωνία με πελάτες και μάρκετινγκ και προώθηση προϊόντων και υπηρεσιών. Η επαγγελματική επικοινωνία μπορεί να βοηθήσει τους ανθρώπους να αναπτύξουν τις δεξιότητες που χρειάζονται για να πετύχουν στην καριέρα τους.</a:t>
            </a:r>
            <a:endParaRPr sz="1600" dirty="0"/>
          </a:p>
          <a:p>
            <a:pPr marL="914400" lvl="0" indent="0">
              <a:spcBef>
                <a:spcPts val="1500"/>
              </a:spcBef>
              <a:buNone/>
            </a:pPr>
            <a:r>
              <a:rPr lang="el-GR" sz="1600" b="1" dirty="0"/>
              <a:t>Εκπαιδευτική επικοινωνία</a:t>
            </a:r>
            <a:r>
              <a:rPr lang="en" sz="1600" b="1" dirty="0"/>
              <a:t>:</a:t>
            </a:r>
            <a:r>
              <a:rPr lang="en" sz="1600" dirty="0"/>
              <a:t> </a:t>
            </a:r>
            <a:r>
              <a:rPr lang="el-GR" sz="1600" dirty="0"/>
              <a:t>Παρακολούθηση διαδικτυακών μαθημάτων, συμμετοχή σε φόρουμ συζητήσεων και πρόσβαση σε εκπαιδευτικούς πόρους. Η εκπαιδευτική επικοινωνία είναι απαραίτητη για να μάθουν και να αναπτυχθούν οι άνθρωποι</a:t>
            </a:r>
            <a:r>
              <a:rPr lang="en" sz="1600" dirty="0"/>
              <a:t>.</a:t>
            </a:r>
            <a:endParaRPr sz="1600" dirty="0"/>
          </a:p>
          <a:p>
            <a:pPr marL="1371600" lvl="0" indent="0">
              <a:spcBef>
                <a:spcPts val="1500"/>
              </a:spcBef>
              <a:buNone/>
            </a:pPr>
            <a:r>
              <a:rPr lang="el-GR" sz="1600" b="1" dirty="0"/>
              <a:t>Κοινωνική επικοινωνία</a:t>
            </a:r>
            <a:r>
              <a:rPr lang="en" sz="1600" b="1" dirty="0"/>
              <a:t>:</a:t>
            </a:r>
            <a:r>
              <a:rPr lang="en" sz="1600" i="1" dirty="0"/>
              <a:t> </a:t>
            </a:r>
            <a:r>
              <a:rPr lang="el-GR" sz="1600" dirty="0"/>
              <a:t>Σύνδεση με άτομα που μοιράζονται τα ενδιαφέροντά σας, συμμετοχή σε διαδικτυακές κοινότητες και συμμετοχή σε κοινωνικά κινήματα. Η κοινωνική επικοινωνία μπορεί να βοηθήσει τους ανθρώπους να αναπτύξουν τις κοινωνικές τους δεξιότητες και να αισθάνονται συνδεδεμένοι με μια ευρύτερη κοινότητα</a:t>
            </a:r>
            <a:r>
              <a:rPr lang="en" sz="1600" dirty="0"/>
              <a:t>.</a:t>
            </a:r>
            <a:endParaRPr sz="1600" b="1" dirty="0"/>
          </a:p>
          <a:p>
            <a:pPr marL="0" lvl="0" indent="0" algn="l" rtl="0">
              <a:lnSpc>
                <a:spcPct val="115000"/>
              </a:lnSpc>
              <a:spcBef>
                <a:spcPts val="1500"/>
              </a:spcBef>
              <a:spcAft>
                <a:spcPts val="0"/>
              </a:spcAft>
              <a:buNone/>
            </a:pPr>
            <a:endParaRPr sz="1600" dirty="0">
              <a:highlight>
                <a:srgbClr val="FFFFFF"/>
              </a:highlight>
            </a:endParaRPr>
          </a:p>
        </p:txBody>
      </p:sp>
      <p:sp>
        <p:nvSpPr>
          <p:cNvPr id="376" name="Google Shape;376;p49"/>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pic>
        <p:nvPicPr>
          <p:cNvPr id="377" name="Google Shape;377;p49"/>
          <p:cNvPicPr preferRelativeResize="0"/>
          <p:nvPr/>
        </p:nvPicPr>
        <p:blipFill rotWithShape="1">
          <a:blip r:embed="rId3">
            <a:alphaModFix/>
          </a:blip>
          <a:srcRect/>
          <a:stretch/>
        </p:blipFill>
        <p:spPr>
          <a:xfrm rot="-5400000">
            <a:off x="340713" y="2545771"/>
            <a:ext cx="550819" cy="433917"/>
          </a:xfrm>
          <a:prstGeom prst="rect">
            <a:avLst/>
          </a:prstGeom>
          <a:noFill/>
          <a:ln>
            <a:noFill/>
          </a:ln>
        </p:spPr>
      </p:pic>
      <p:pic>
        <p:nvPicPr>
          <p:cNvPr id="378" name="Google Shape;378;p49"/>
          <p:cNvPicPr preferRelativeResize="0"/>
          <p:nvPr/>
        </p:nvPicPr>
        <p:blipFill rotWithShape="1">
          <a:blip r:embed="rId4">
            <a:alphaModFix/>
          </a:blip>
          <a:srcRect/>
          <a:stretch/>
        </p:blipFill>
        <p:spPr>
          <a:xfrm rot="-5400000">
            <a:off x="581550" y="3602903"/>
            <a:ext cx="550819" cy="433917"/>
          </a:xfrm>
          <a:prstGeom prst="rect">
            <a:avLst/>
          </a:prstGeom>
          <a:noFill/>
          <a:ln>
            <a:noFill/>
          </a:ln>
        </p:spPr>
      </p:pic>
      <p:pic>
        <p:nvPicPr>
          <p:cNvPr id="379" name="Google Shape;379;p49"/>
          <p:cNvPicPr preferRelativeResize="0"/>
          <p:nvPr/>
        </p:nvPicPr>
        <p:blipFill rotWithShape="1">
          <a:blip r:embed="rId3">
            <a:alphaModFix/>
          </a:blip>
          <a:srcRect/>
          <a:stretch/>
        </p:blipFill>
        <p:spPr>
          <a:xfrm rot="-5400000">
            <a:off x="1060035" y="4704322"/>
            <a:ext cx="550819" cy="433917"/>
          </a:xfrm>
          <a:prstGeom prst="rect">
            <a:avLst/>
          </a:prstGeom>
          <a:noFill/>
          <a:ln>
            <a:noFill/>
          </a:ln>
        </p:spPr>
      </p:pic>
      <p:pic>
        <p:nvPicPr>
          <p:cNvPr id="380" name="Google Shape;380;p49"/>
          <p:cNvPicPr preferRelativeResize="0"/>
          <p:nvPr/>
        </p:nvPicPr>
        <p:blipFill rotWithShape="1">
          <a:blip r:embed="rId4">
            <a:alphaModFix/>
          </a:blip>
          <a:srcRect/>
          <a:stretch/>
        </p:blipFill>
        <p:spPr>
          <a:xfrm rot="-5400000">
            <a:off x="1616962" y="5631852"/>
            <a:ext cx="550819" cy="4339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sp>
        <p:nvSpPr>
          <p:cNvPr id="385" name="Google Shape;385;p50"/>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Τύποι και κατηγορίες διαδικτυακής επικοινωνίας</a:t>
            </a:r>
            <a:endParaRPr sz="3500" dirty="0"/>
          </a:p>
        </p:txBody>
      </p:sp>
      <p:sp>
        <p:nvSpPr>
          <p:cNvPr id="386" name="Google Shape;386;p50"/>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l-GR" sz="1600" b="1" dirty="0"/>
              <a:t>Με συγχρονικότητα</a:t>
            </a:r>
            <a:endParaRPr sz="1600" b="1" dirty="0"/>
          </a:p>
          <a:p>
            <a:pPr marL="609600" lvl="0" indent="0">
              <a:spcBef>
                <a:spcPts val="2400"/>
              </a:spcBef>
              <a:buNone/>
            </a:pPr>
            <a:r>
              <a:rPr lang="el-GR" sz="1600" b="1" dirty="0"/>
              <a:t>Σύγχρονη επικοινωνία (σε πραγματικό χρόνο)</a:t>
            </a:r>
            <a:r>
              <a:rPr lang="en" sz="1600" b="1" dirty="0"/>
              <a:t>:</a:t>
            </a:r>
            <a:r>
              <a:rPr lang="en" sz="1600" dirty="0"/>
              <a:t> </a:t>
            </a:r>
            <a:r>
              <a:rPr lang="el-GR" sz="1600" dirty="0"/>
              <a:t>είναι επικοινωνία σε πραγματικό χρόνο, όπως μια ζωντανή διαδικτυακή τάξη ή διάλεξη. Η σύγχρονη επικοινωνία μπορεί να είναι ένας καλός τρόπος για την οικοδόμηση σχέσεων και την παροχή άμεσης ανατροφοδότησης στους ανθρώπους</a:t>
            </a:r>
            <a:r>
              <a:rPr lang="en" sz="1600" dirty="0"/>
              <a:t>.</a:t>
            </a:r>
            <a:endParaRPr sz="1600" dirty="0"/>
          </a:p>
          <a:p>
            <a:pPr marL="609600" lvl="0" indent="0" algn="l" rtl="0">
              <a:spcBef>
                <a:spcPts val="1500"/>
              </a:spcBef>
              <a:spcAft>
                <a:spcPts val="0"/>
              </a:spcAft>
              <a:buNone/>
            </a:pPr>
            <a:endParaRPr sz="1600" dirty="0"/>
          </a:p>
          <a:p>
            <a:pPr marL="609600" lvl="0" indent="0">
              <a:spcBef>
                <a:spcPts val="1500"/>
              </a:spcBef>
              <a:buNone/>
            </a:pPr>
            <a:r>
              <a:rPr lang="el-GR" sz="1600" b="1" dirty="0"/>
              <a:t>Ασύγχρονη (μη πραγματικού χρόνου) επικοινωνία</a:t>
            </a:r>
            <a:r>
              <a:rPr lang="en" sz="1600" b="1" dirty="0"/>
              <a:t>:</a:t>
            </a:r>
            <a:r>
              <a:rPr lang="en" sz="1600" dirty="0"/>
              <a:t> </a:t>
            </a:r>
            <a:r>
              <a:rPr lang="el-GR" sz="1600" dirty="0"/>
              <a:t>είναι η επικοινωνία που δεν συμβαίνει σε πραγματικό χρόνο, η παρακολούθηση ενός προ-ηχογραφημένου βίντεο ή η συμμετοχή σε μια δημοσίευση φόρουμ συζήτησης. Η ασύγχρονη επικοινωνία μπορεί να είναι μια καλή επιλογή για άτομα που χρειάζονται περισσότερο χρόνο για την επεξεργασία πληροφοριών ή που δεν μπορούν να συμμετάσχουν σε σύγχρονες περιόδους λειτουργίας λόγω διαφορών ζώνης ώρας ή άλλων δεσμεύσεων</a:t>
            </a:r>
            <a:r>
              <a:rPr lang="en" sz="1600" dirty="0"/>
              <a:t>.</a:t>
            </a:r>
            <a:endParaRPr sz="1600" dirty="0"/>
          </a:p>
          <a:p>
            <a:pPr marL="0" lvl="0" indent="0" algn="l" rtl="0">
              <a:spcBef>
                <a:spcPts val="1500"/>
              </a:spcBef>
              <a:spcAft>
                <a:spcPts val="0"/>
              </a:spcAft>
              <a:buNone/>
            </a:pPr>
            <a:endParaRPr sz="1600" dirty="0"/>
          </a:p>
          <a:p>
            <a:pPr marL="0" lvl="0" indent="0" algn="l" rtl="0">
              <a:lnSpc>
                <a:spcPct val="115000"/>
              </a:lnSpc>
              <a:spcBef>
                <a:spcPts val="400"/>
              </a:spcBef>
              <a:spcAft>
                <a:spcPts val="0"/>
              </a:spcAft>
              <a:buNone/>
            </a:pPr>
            <a:endParaRPr sz="1600" b="1" dirty="0">
              <a:highlight>
                <a:srgbClr val="FFFFFF"/>
              </a:highlight>
            </a:endParaRPr>
          </a:p>
        </p:txBody>
      </p:sp>
      <p:sp>
        <p:nvSpPr>
          <p:cNvPr id="387" name="Google Shape;387;p50"/>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pic>
        <p:nvPicPr>
          <p:cNvPr id="388" name="Google Shape;388;p50"/>
          <p:cNvPicPr preferRelativeResize="0"/>
          <p:nvPr/>
        </p:nvPicPr>
        <p:blipFill rotWithShape="1">
          <a:blip r:embed="rId3">
            <a:alphaModFix/>
          </a:blip>
          <a:srcRect/>
          <a:stretch/>
        </p:blipFill>
        <p:spPr>
          <a:xfrm rot="-5400000">
            <a:off x="702950" y="2691432"/>
            <a:ext cx="801500" cy="631400"/>
          </a:xfrm>
          <a:prstGeom prst="rect">
            <a:avLst/>
          </a:prstGeom>
          <a:noFill/>
          <a:ln>
            <a:noFill/>
          </a:ln>
        </p:spPr>
      </p:pic>
      <p:pic>
        <p:nvPicPr>
          <p:cNvPr id="389" name="Google Shape;389;p50"/>
          <p:cNvPicPr preferRelativeResize="0"/>
          <p:nvPr/>
        </p:nvPicPr>
        <p:blipFill rotWithShape="1">
          <a:blip r:embed="rId3">
            <a:alphaModFix/>
          </a:blip>
          <a:srcRect/>
          <a:stretch/>
        </p:blipFill>
        <p:spPr>
          <a:xfrm rot="-5400000">
            <a:off x="702950" y="4453622"/>
            <a:ext cx="801500" cy="631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3"/>
        <p:cNvGrpSpPr/>
        <p:nvPr/>
      </p:nvGrpSpPr>
      <p:grpSpPr>
        <a:xfrm>
          <a:off x="0" y="0"/>
          <a:ext cx="0" cy="0"/>
          <a:chOff x="0" y="0"/>
          <a:chExt cx="0" cy="0"/>
        </a:xfrm>
      </p:grpSpPr>
      <p:sp>
        <p:nvSpPr>
          <p:cNvPr id="394" name="Google Shape;394;p51"/>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Τύποι και κατηγορίες διαδικτυακής επικοινωνίας</a:t>
            </a:r>
            <a:endParaRPr sz="3500" dirty="0"/>
          </a:p>
        </p:txBody>
      </p:sp>
      <p:sp>
        <p:nvSpPr>
          <p:cNvPr id="395" name="Google Shape;395;p51"/>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l-GR" sz="1600" b="1" dirty="0"/>
              <a:t>Παραδείγματα σύγχρονης ηλεκτρονικής επικοινωνίας</a:t>
            </a:r>
            <a:r>
              <a:rPr lang="en" sz="1600" b="1" dirty="0"/>
              <a:t>:</a:t>
            </a:r>
            <a:endParaRPr sz="1600" b="1" dirty="0"/>
          </a:p>
          <a:p>
            <a:pPr marL="609600" lvl="0" indent="-406400">
              <a:spcBef>
                <a:spcPts val="2400"/>
              </a:spcBef>
              <a:buSzPts val="1600"/>
              <a:buChar char="●"/>
            </a:pPr>
            <a:r>
              <a:rPr lang="el-GR" sz="1600" b="1" dirty="0"/>
              <a:t>Ζωντανή συνομιλία μέσω βίντεο</a:t>
            </a:r>
            <a:r>
              <a:rPr lang="en" sz="1600" b="1" dirty="0"/>
              <a:t>:</a:t>
            </a:r>
            <a:r>
              <a:rPr lang="en" sz="1600" dirty="0"/>
              <a:t> </a:t>
            </a:r>
            <a:r>
              <a:rPr lang="el-GR" sz="1600" dirty="0"/>
              <a:t>Αυτό μπορεί να χρησιμοποιηθεί για συνομιλίες one-on-one, ομαδικές συναντήσεις ή ακόμα και διαδικτυακές εκδηλώσεις μεγάλης κλίμακας</a:t>
            </a:r>
            <a:r>
              <a:rPr lang="en" sz="1600" dirty="0"/>
              <a:t>.</a:t>
            </a:r>
            <a:endParaRPr sz="1600" dirty="0"/>
          </a:p>
          <a:p>
            <a:pPr marL="609600" lvl="0" indent="-406400">
              <a:buSzPts val="1600"/>
              <a:buChar char="●"/>
            </a:pPr>
            <a:r>
              <a:rPr lang="el-GR" sz="1600" b="1" dirty="0"/>
              <a:t>Τηλεφώνημα</a:t>
            </a:r>
            <a:r>
              <a:rPr lang="en" sz="1600" b="1" dirty="0"/>
              <a:t>:</a:t>
            </a:r>
            <a:r>
              <a:rPr lang="en" sz="1600" dirty="0"/>
              <a:t> </a:t>
            </a:r>
            <a:r>
              <a:rPr lang="el-GR" sz="1600" dirty="0"/>
              <a:t>Αυτή είναι μια κλασική μορφή σύγχρονης επικοινωνίας και μπορεί να χρησιμοποιηθεί τόσο για προσωπικούς όσο και για επαγγελματικούς σκοπούς</a:t>
            </a:r>
            <a:r>
              <a:rPr lang="en" sz="1600" dirty="0"/>
              <a:t>.</a:t>
            </a:r>
            <a:endParaRPr sz="1600" dirty="0"/>
          </a:p>
          <a:p>
            <a:pPr marL="609600" lvl="0" indent="-406400">
              <a:buSzPts val="1600"/>
              <a:buChar char="●"/>
            </a:pPr>
            <a:r>
              <a:rPr lang="el-GR" sz="1600" b="1" dirty="0"/>
              <a:t>Κλήση </a:t>
            </a:r>
            <a:r>
              <a:rPr lang="en-GB" sz="1600" b="1" dirty="0"/>
              <a:t>VoIP</a:t>
            </a:r>
            <a:r>
              <a:rPr lang="en" sz="1600" b="1" dirty="0"/>
              <a:t>:</a:t>
            </a:r>
            <a:r>
              <a:rPr lang="en" sz="1600" dirty="0"/>
              <a:t> </a:t>
            </a:r>
            <a:r>
              <a:rPr lang="el-GR" sz="1600" dirty="0"/>
              <a:t>Οι κλήσεις φωνής μέσω πρωτοκόλλου Internet (VoIP) σάς επιτρέπουν να πραγματοποιείτε τηλεφωνικές κλήσεις μέσω του Διαδικτύου, οι οποίες μπορεί να είναι πιο προσιτές και βολικές από τις παραδοσιακές τηλεφωνικές κλήσεις</a:t>
            </a:r>
            <a:r>
              <a:rPr lang="en" sz="1600" dirty="0"/>
              <a:t>.</a:t>
            </a:r>
            <a:endParaRPr sz="1600" dirty="0"/>
          </a:p>
          <a:p>
            <a:pPr marL="609600" lvl="0" indent="-406400">
              <a:buSzPts val="1600"/>
              <a:buChar char="●"/>
            </a:pPr>
            <a:r>
              <a:rPr lang="el-GR" sz="1600" b="1" dirty="0"/>
              <a:t>Διαδικτυακή διάλεξη</a:t>
            </a:r>
            <a:r>
              <a:rPr lang="en" sz="1600" b="1" dirty="0"/>
              <a:t>:</a:t>
            </a:r>
            <a:r>
              <a:rPr lang="en" sz="1600" dirty="0"/>
              <a:t> </a:t>
            </a:r>
            <a:r>
              <a:rPr lang="el-GR" sz="1600" dirty="0"/>
              <a:t>Ένας κοινός τρόπος παράδοσης διαδικτυακών μαθημάτων</a:t>
            </a:r>
            <a:r>
              <a:rPr lang="en" sz="1600" dirty="0"/>
              <a:t>.</a:t>
            </a:r>
            <a:endParaRPr sz="1600" dirty="0"/>
          </a:p>
          <a:p>
            <a:pPr marL="609600" lvl="0" indent="-406400">
              <a:buSzPts val="1600"/>
              <a:buChar char="●"/>
            </a:pPr>
            <a:r>
              <a:rPr lang="el-GR" sz="1600" b="1" dirty="0"/>
              <a:t>Ηλεκτρονική σύσκεψη</a:t>
            </a:r>
            <a:r>
              <a:rPr lang="en" sz="1600" b="1" dirty="0"/>
              <a:t>:</a:t>
            </a:r>
            <a:r>
              <a:rPr lang="en" sz="1600" dirty="0"/>
              <a:t> </a:t>
            </a:r>
            <a:r>
              <a:rPr lang="el-GR" sz="1600" dirty="0"/>
              <a:t>Μπορεί να χρησιμοποιηθεί για ομαδικές συναντήσεις, συμβουλευτικές συνεδρίες</a:t>
            </a:r>
            <a:r>
              <a:rPr lang="en" sz="1600" dirty="0"/>
              <a:t>.</a:t>
            </a:r>
            <a:endParaRPr sz="1600" dirty="0"/>
          </a:p>
          <a:p>
            <a:pPr marL="609600" lvl="0" indent="-406400">
              <a:buSzPts val="1600"/>
              <a:buChar char="●"/>
            </a:pPr>
            <a:r>
              <a:rPr lang="en-GB" sz="1600" b="1" dirty="0"/>
              <a:t>Online </a:t>
            </a:r>
            <a:r>
              <a:rPr lang="el-GR" sz="1600" b="1" dirty="0"/>
              <a:t>παιχνίδι</a:t>
            </a:r>
            <a:r>
              <a:rPr lang="en" sz="1600" dirty="0"/>
              <a:t>: </a:t>
            </a:r>
            <a:r>
              <a:rPr lang="el-GR" sz="1600" dirty="0"/>
              <a:t>Πολλά διαδικτυακά παιχνίδια επιτρέπουν στους παίκτες να επικοινωνούν μεταξύ τους σε πραγματικό χρόνο χρησιμοποιώντας συνομιλία, φωνητική συνομιλία ή συνομιλία μέσω βίντεο</a:t>
            </a:r>
            <a:r>
              <a:rPr lang="en" sz="1600" dirty="0"/>
              <a:t>.</a:t>
            </a:r>
            <a:endParaRPr sz="1600" b="1" dirty="0"/>
          </a:p>
          <a:p>
            <a:pPr marL="0" lvl="0" indent="0" algn="l" rtl="0">
              <a:lnSpc>
                <a:spcPct val="100000"/>
              </a:lnSpc>
              <a:spcBef>
                <a:spcPts val="1500"/>
              </a:spcBef>
              <a:spcAft>
                <a:spcPts val="0"/>
              </a:spcAft>
              <a:buNone/>
            </a:pPr>
            <a:endParaRPr sz="1600" u="sng" dirty="0"/>
          </a:p>
        </p:txBody>
      </p:sp>
      <p:sp>
        <p:nvSpPr>
          <p:cNvPr id="396" name="Google Shape;396;p51"/>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0"/>
        <p:cNvGrpSpPr/>
        <p:nvPr/>
      </p:nvGrpSpPr>
      <p:grpSpPr>
        <a:xfrm>
          <a:off x="0" y="0"/>
          <a:ext cx="0" cy="0"/>
          <a:chOff x="0" y="0"/>
          <a:chExt cx="0" cy="0"/>
        </a:xfrm>
      </p:grpSpPr>
      <p:sp>
        <p:nvSpPr>
          <p:cNvPr id="401" name="Google Shape;401;p52"/>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Τύποι και κατηγορίες διαδικτυακής επικοινωνίας</a:t>
            </a:r>
            <a:endParaRPr sz="3500" dirty="0"/>
          </a:p>
        </p:txBody>
      </p:sp>
      <p:sp>
        <p:nvSpPr>
          <p:cNvPr id="402" name="Google Shape;402;p52"/>
          <p:cNvSpPr txBox="1">
            <a:spLocks noGrp="1"/>
          </p:cNvSpPr>
          <p:nvPr>
            <p:ph type="body" idx="1"/>
          </p:nvPr>
        </p:nvSpPr>
        <p:spPr>
          <a:xfrm>
            <a:off x="5431269" y="1454800"/>
            <a:ext cx="5767200"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l-GR" sz="1600" b="1" dirty="0"/>
              <a:t>Άλλα παραδείγματα σύγχρονης ηλεκτρονικής επικοινωνίας περιλαμβάνουν</a:t>
            </a:r>
            <a:r>
              <a:rPr lang="en" sz="1600" b="1" dirty="0">
                <a:solidFill>
                  <a:srgbClr val="445D73"/>
                </a:solidFill>
              </a:rPr>
              <a:t>:</a:t>
            </a:r>
            <a:endParaRPr sz="1600" b="1" dirty="0">
              <a:solidFill>
                <a:srgbClr val="445D73"/>
              </a:solidFill>
            </a:endParaRPr>
          </a:p>
          <a:p>
            <a:pPr marL="609600" lvl="0" indent="-406400">
              <a:spcBef>
                <a:spcPts val="2400"/>
              </a:spcBef>
              <a:buSzPts val="1600"/>
              <a:buChar char="●"/>
            </a:pPr>
            <a:r>
              <a:rPr lang="el-GR" sz="1600" b="1" dirty="0"/>
              <a:t>Διαδικτυακά σεμινάρια:</a:t>
            </a:r>
            <a:r>
              <a:rPr lang="en" sz="1600" dirty="0">
                <a:solidFill>
                  <a:srgbClr val="445D73"/>
                </a:solidFill>
              </a:rPr>
              <a:t> </a:t>
            </a:r>
            <a:r>
              <a:rPr lang="el-GR" sz="1600" dirty="0"/>
              <a:t>Τα διαδικτυακά σεμινάρια είναι ζωντανές διαδικτυακές παρουσιάσεις που μπορούν να χρησιμοποιηθούν για την ανταλλαγή πληροφοριών, τη διδασκαλία νέων δεξιοτήτων ή την προώθηση προϊόντων και υπηρεσιών</a:t>
            </a:r>
            <a:r>
              <a:rPr lang="en" sz="1600" dirty="0">
                <a:solidFill>
                  <a:srgbClr val="445D73"/>
                </a:solidFill>
              </a:rPr>
              <a:t>.</a:t>
            </a:r>
            <a:endParaRPr sz="1600" dirty="0">
              <a:solidFill>
                <a:srgbClr val="445D73"/>
              </a:solidFill>
            </a:endParaRPr>
          </a:p>
          <a:p>
            <a:pPr marL="609600" lvl="0" indent="-406400">
              <a:buSzPts val="1600"/>
              <a:buChar char="●"/>
            </a:pPr>
            <a:r>
              <a:rPr lang="el-GR" sz="1600" b="1" dirty="0"/>
              <a:t>Ζωντανή ροή</a:t>
            </a:r>
            <a:r>
              <a:rPr lang="en" sz="1600" b="1" dirty="0">
                <a:solidFill>
                  <a:srgbClr val="445D73"/>
                </a:solidFill>
              </a:rPr>
              <a:t>: </a:t>
            </a:r>
            <a:r>
              <a:rPr lang="el-GR" sz="1600" dirty="0"/>
              <a:t>Η ζωντανή ροή σάς επιτρέπει να μεταδίδετε βίντεο και ήχο σε ζωντανό κοινό μέσω του Διαδικτύου</a:t>
            </a:r>
            <a:r>
              <a:rPr lang="en" sz="1600" dirty="0">
                <a:solidFill>
                  <a:srgbClr val="445D73"/>
                </a:solidFill>
              </a:rPr>
              <a:t>.</a:t>
            </a:r>
            <a:endParaRPr sz="1600" dirty="0">
              <a:solidFill>
                <a:srgbClr val="445D73"/>
              </a:solidFill>
            </a:endParaRPr>
          </a:p>
          <a:p>
            <a:pPr marL="609600" lvl="0" indent="-406400">
              <a:buSzPts val="1600"/>
              <a:buChar char="●"/>
            </a:pPr>
            <a:r>
              <a:rPr lang="el-GR" sz="1600" b="1" dirty="0"/>
              <a:t>Εμπειρίες εικονικής πραγματικότητας (VR) και επαυξημένης πραγματικότητας (AR)</a:t>
            </a:r>
            <a:r>
              <a:rPr lang="en" sz="1600" dirty="0">
                <a:solidFill>
                  <a:srgbClr val="445D73"/>
                </a:solidFill>
              </a:rPr>
              <a:t>: </a:t>
            </a:r>
            <a:r>
              <a:rPr lang="el-GR" sz="1600" dirty="0"/>
              <a:t>Οι εμπειρίες VR και AR μπορούν να χρησιμοποιηθούν για τη δημιουργία καθηλωτικών και διαδραστικών διαδικτυακών εμπειριών που επιτρέπουν στους χρήστες να επικοινωνούν μεταξύ τους σε πραγματικό χρόνο.</a:t>
            </a:r>
            <a:endParaRPr sz="1600" dirty="0">
              <a:solidFill>
                <a:srgbClr val="445D73"/>
              </a:solidFill>
            </a:endParaRPr>
          </a:p>
          <a:p>
            <a:pPr marL="0" lvl="0" indent="0" algn="l" rtl="0">
              <a:lnSpc>
                <a:spcPct val="100000"/>
              </a:lnSpc>
              <a:spcBef>
                <a:spcPts val="1500"/>
              </a:spcBef>
              <a:spcAft>
                <a:spcPts val="0"/>
              </a:spcAft>
              <a:buNone/>
            </a:pPr>
            <a:endParaRPr sz="1600" u="sng" dirty="0">
              <a:solidFill>
                <a:srgbClr val="445D73"/>
              </a:solidFill>
            </a:endParaRPr>
          </a:p>
        </p:txBody>
      </p:sp>
      <p:sp>
        <p:nvSpPr>
          <p:cNvPr id="403" name="Google Shape;403;p52"/>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pic>
        <p:nvPicPr>
          <p:cNvPr id="404" name="Google Shape;404;p52"/>
          <p:cNvPicPr preferRelativeResize="0"/>
          <p:nvPr/>
        </p:nvPicPr>
        <p:blipFill rotWithShape="1">
          <a:blip r:embed="rId3">
            <a:alphaModFix/>
          </a:blip>
          <a:srcRect l="23948" t="29541" b="2982"/>
          <a:stretch/>
        </p:blipFill>
        <p:spPr>
          <a:xfrm>
            <a:off x="1423625" y="1536625"/>
            <a:ext cx="3398000" cy="4523500"/>
          </a:xfrm>
          <a:prstGeom prst="rect">
            <a:avLst/>
          </a:prstGeom>
          <a:noFill/>
          <a:ln w="9525" cap="flat" cmpd="sng">
            <a:solidFill>
              <a:srgbClr val="888888"/>
            </a:solidFill>
            <a:prstDash val="solid"/>
            <a:round/>
            <a:headEnd type="none" w="sm" len="sm"/>
            <a:tailEnd type="none" w="sm" len="sm"/>
          </a:ln>
          <a:effectLst>
            <a:outerShdw dist="209550" dir="7680000" algn="bl" rotWithShape="0">
              <a:srgbClr val="888888"/>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8"/>
        <p:cNvGrpSpPr/>
        <p:nvPr/>
      </p:nvGrpSpPr>
      <p:grpSpPr>
        <a:xfrm>
          <a:off x="0" y="0"/>
          <a:ext cx="0" cy="0"/>
          <a:chOff x="0" y="0"/>
          <a:chExt cx="0" cy="0"/>
        </a:xfrm>
      </p:grpSpPr>
      <p:sp>
        <p:nvSpPr>
          <p:cNvPr id="409" name="Google Shape;409;p53"/>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Τύποι και κατηγορίες διαδικτυακής επικοινωνίας</a:t>
            </a:r>
            <a:endParaRPr sz="3500" dirty="0"/>
          </a:p>
        </p:txBody>
      </p:sp>
      <p:sp>
        <p:nvSpPr>
          <p:cNvPr id="410" name="Google Shape;410;p53"/>
          <p:cNvSpPr txBox="1">
            <a:spLocks noGrp="1"/>
          </p:cNvSpPr>
          <p:nvPr>
            <p:ph type="body" idx="1"/>
          </p:nvPr>
        </p:nvSpPr>
        <p:spPr>
          <a:xfrm>
            <a:off x="162560" y="981811"/>
            <a:ext cx="11975031" cy="568315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l-GR" sz="1600" b="1" dirty="0"/>
              <a:t>Παραδείγματα ασύγχρονης ηλεκτρονικής επικοινωνίας</a:t>
            </a:r>
            <a:r>
              <a:rPr lang="en" sz="1600" b="1" dirty="0">
                <a:solidFill>
                  <a:srgbClr val="445D73"/>
                </a:solidFill>
              </a:rPr>
              <a:t>:</a:t>
            </a:r>
            <a:endParaRPr sz="1600" b="1" dirty="0">
              <a:solidFill>
                <a:srgbClr val="445D73"/>
              </a:solidFill>
            </a:endParaRPr>
          </a:p>
          <a:p>
            <a:pPr marL="914400" lvl="0" indent="0">
              <a:lnSpc>
                <a:spcPct val="100000"/>
              </a:lnSpc>
              <a:spcBef>
                <a:spcPts val="2400"/>
              </a:spcBef>
              <a:buNone/>
            </a:pPr>
            <a:r>
              <a:rPr lang="en-GB" sz="1600" b="1" dirty="0"/>
              <a:t>Email</a:t>
            </a:r>
            <a:r>
              <a:rPr lang="en" sz="1600" b="1" dirty="0">
                <a:solidFill>
                  <a:srgbClr val="445D73"/>
                </a:solidFill>
              </a:rPr>
              <a:t>:</a:t>
            </a:r>
            <a:r>
              <a:rPr lang="en" sz="1600" dirty="0">
                <a:solidFill>
                  <a:srgbClr val="445D73"/>
                </a:solidFill>
              </a:rPr>
              <a:t> </a:t>
            </a:r>
            <a:r>
              <a:rPr lang="el-GR" sz="1600" dirty="0"/>
              <a:t>Οι δικαιούχοι με αναπηρία μπορούν να επικοινωνούν με εκπαιδευτές και συνομηλίκους μέσω ηλεκτρονικού ταχυδρομείου για να κάνουν ερωτήσεις, να συζητούν εργασίες και να μοιράζονται πόρους</a:t>
            </a:r>
            <a:r>
              <a:rPr lang="en" sz="1600" dirty="0">
                <a:solidFill>
                  <a:srgbClr val="445D73"/>
                </a:solidFill>
              </a:rPr>
              <a:t>.</a:t>
            </a:r>
            <a:endParaRPr sz="1600" dirty="0">
              <a:solidFill>
                <a:srgbClr val="445D73"/>
              </a:solidFill>
            </a:endParaRPr>
          </a:p>
          <a:p>
            <a:pPr marL="914400" lvl="0" indent="0">
              <a:lnSpc>
                <a:spcPct val="100000"/>
              </a:lnSpc>
              <a:spcBef>
                <a:spcPts val="400"/>
              </a:spcBef>
              <a:buNone/>
            </a:pPr>
            <a:r>
              <a:rPr lang="el-GR" sz="1600" b="1" dirty="0"/>
              <a:t>Αναρτήσεις στα μέσα κοινωνικής δικτύωσης</a:t>
            </a:r>
            <a:r>
              <a:rPr lang="en" sz="1600" b="1" dirty="0">
                <a:solidFill>
                  <a:srgbClr val="445D73"/>
                </a:solidFill>
              </a:rPr>
              <a:t>:</a:t>
            </a:r>
            <a:r>
              <a:rPr lang="en" sz="1600" dirty="0">
                <a:solidFill>
                  <a:srgbClr val="445D73"/>
                </a:solidFill>
              </a:rPr>
              <a:t> </a:t>
            </a:r>
            <a:r>
              <a:rPr lang="el-GR" sz="1600" dirty="0"/>
              <a:t>Οι εκπαιδευτές μπορούν να χρησιμοποιήσουν τα μέσα κοινωνικής δικτύωσης για να μοιραστούν ανακοινώσεις, ενημερώσεις μαθημάτων και άλλες σχετικές πληροφορίες με τους δικαιούχους τους. Οι ωφελούμενοι μπορούν επίσης να χρησιμοποιήσουν τα μέσα κοινωνικής δικτύωσης για να συνδεθούν μεταξύ τους και να συζητήσουν το υλικό του μαθήματος</a:t>
            </a:r>
            <a:r>
              <a:rPr lang="en" sz="1600" dirty="0">
                <a:solidFill>
                  <a:srgbClr val="445D73"/>
                </a:solidFill>
              </a:rPr>
              <a:t>.</a:t>
            </a:r>
            <a:endParaRPr sz="1600" dirty="0">
              <a:solidFill>
                <a:srgbClr val="445D73"/>
              </a:solidFill>
            </a:endParaRPr>
          </a:p>
          <a:p>
            <a:pPr marL="914400" lvl="0" indent="0">
              <a:lnSpc>
                <a:spcPct val="100000"/>
              </a:lnSpc>
              <a:spcBef>
                <a:spcPts val="400"/>
              </a:spcBef>
              <a:buNone/>
            </a:pPr>
            <a:r>
              <a:rPr lang="el-GR" sz="1600" b="1" dirty="0"/>
              <a:t>Άμεσα μηνύματα</a:t>
            </a:r>
            <a:r>
              <a:rPr lang="en" sz="1600" dirty="0">
                <a:solidFill>
                  <a:srgbClr val="445D73"/>
                </a:solidFill>
              </a:rPr>
              <a:t>: </a:t>
            </a:r>
            <a:r>
              <a:rPr lang="el-GR" sz="1600" dirty="0"/>
              <a:t>Οι εκπαιδευτές και οι δικαιούχοι τους μπορούν να χρησιμοποιούν άμεσα μηνύματα για να επικοινωνούν σε πραγματικό χρόνο, αλλά ασύγχρονα. Αυτό μπορεί να είναι χρήσιμο για γρήγορες ερωτήσεις ή συζητήσεις</a:t>
            </a:r>
            <a:r>
              <a:rPr lang="en" sz="1600" dirty="0">
                <a:solidFill>
                  <a:srgbClr val="445D73"/>
                </a:solidFill>
              </a:rPr>
              <a:t>.</a:t>
            </a:r>
            <a:endParaRPr sz="1600" dirty="0">
              <a:solidFill>
                <a:srgbClr val="445D73"/>
              </a:solidFill>
            </a:endParaRPr>
          </a:p>
          <a:p>
            <a:pPr marL="914400" lvl="0" indent="0">
              <a:lnSpc>
                <a:spcPct val="100000"/>
              </a:lnSpc>
              <a:spcBef>
                <a:spcPts val="400"/>
              </a:spcBef>
              <a:buNone/>
            </a:pPr>
            <a:r>
              <a:rPr lang="el-GR" sz="1600" b="1" dirty="0"/>
              <a:t>Δημοσιεύσεις φόρουμ συζήτησης</a:t>
            </a:r>
            <a:r>
              <a:rPr lang="en" sz="1600" b="1" dirty="0">
                <a:solidFill>
                  <a:srgbClr val="445D73"/>
                </a:solidFill>
              </a:rPr>
              <a:t>:</a:t>
            </a:r>
            <a:r>
              <a:rPr lang="en" sz="1600" dirty="0">
                <a:solidFill>
                  <a:srgbClr val="445D73"/>
                </a:solidFill>
              </a:rPr>
              <a:t> </a:t>
            </a:r>
            <a:r>
              <a:rPr lang="el-GR" sz="1600" dirty="0"/>
              <a:t>Τα φόρουμ συζήτησης είναι ένας πολύ καλός τρόπος αλληλεπίδρασης μεταξύ τους και με τον εκπαιδευτή. Μπορούν να δημοσιεύουν ερωτήσεις, να μοιράζονται ιδέες και να απαντούν ο ένας στις αναρτήσεις του άλλου</a:t>
            </a:r>
            <a:r>
              <a:rPr lang="en" sz="1600" dirty="0">
                <a:solidFill>
                  <a:srgbClr val="445D73"/>
                </a:solidFill>
              </a:rPr>
              <a:t>.</a:t>
            </a:r>
            <a:endParaRPr sz="1600" dirty="0">
              <a:solidFill>
                <a:srgbClr val="445D73"/>
              </a:solidFill>
            </a:endParaRPr>
          </a:p>
          <a:p>
            <a:pPr marL="914400" lvl="0" indent="0">
              <a:lnSpc>
                <a:spcPct val="100000"/>
              </a:lnSpc>
              <a:spcBef>
                <a:spcPts val="400"/>
              </a:spcBef>
              <a:buNone/>
            </a:pPr>
            <a:r>
              <a:rPr lang="el-GR" sz="1600" b="1" dirty="0"/>
              <a:t>Αναρτήσεις ιστολογίου</a:t>
            </a:r>
            <a:r>
              <a:rPr lang="en" sz="1600" b="1" dirty="0">
                <a:solidFill>
                  <a:srgbClr val="445D73"/>
                </a:solidFill>
              </a:rPr>
              <a:t>: </a:t>
            </a:r>
            <a:r>
              <a:rPr lang="el-GR" sz="1600" dirty="0"/>
              <a:t>Οι εκπαιδευτές μπορούν να χρησιμοποιήσουν ιστολόγια για να μοιραστούν τις σκέψεις τους σχετικά με το υλικό του μαθήματος, να παράσχουν πρόσθετους πόρους και να απαντήσουν σε ερωτήσεις. Οι δικαιούχοι με αναπηρία μπορούν επίσης να χρησιμοποιήσουν ιστολόγια για να μοιραστούν τις δικές τους σκέψεις και εμπειρίες που σχετίζονται με το μάθημα</a:t>
            </a:r>
            <a:r>
              <a:rPr lang="en" sz="1600" dirty="0">
                <a:solidFill>
                  <a:srgbClr val="445D73"/>
                </a:solidFill>
              </a:rPr>
              <a:t>.</a:t>
            </a:r>
            <a:endParaRPr sz="1600" dirty="0">
              <a:solidFill>
                <a:srgbClr val="445D73"/>
              </a:solidFill>
            </a:endParaRPr>
          </a:p>
          <a:p>
            <a:pPr marL="914400" lvl="0" indent="0">
              <a:lnSpc>
                <a:spcPct val="100000"/>
              </a:lnSpc>
              <a:spcBef>
                <a:spcPts val="400"/>
              </a:spcBef>
              <a:buNone/>
            </a:pPr>
            <a:r>
              <a:rPr lang="el-GR" sz="1600" b="1" dirty="0"/>
              <a:t>Καταχωρήσεις </a:t>
            </a:r>
            <a:r>
              <a:rPr lang="en-GB" sz="1600" b="1" dirty="0"/>
              <a:t>Wiki</a:t>
            </a:r>
            <a:r>
              <a:rPr lang="en" sz="1600" b="1" dirty="0">
                <a:solidFill>
                  <a:srgbClr val="445D73"/>
                </a:solidFill>
              </a:rPr>
              <a:t>: </a:t>
            </a:r>
            <a:r>
              <a:rPr lang="el-GR" sz="1600" dirty="0"/>
              <a:t>Τα wikis είναι ένας πολύ καλός τρόπος για τα άτομα με ειδικές ανάγκες να συνεργάζονται σε εργασίες και έργα. Μπορούν να συνεργαστούν για να δημιουργήσουν και να επεξεργαστούν καταχωρήσεις wiki, οι οποίες στη συνέχεια μπορούν να μοιραστούν με την τάξη.</a:t>
            </a:r>
            <a:endParaRPr sz="1600" b="1" dirty="0">
              <a:solidFill>
                <a:srgbClr val="445D73"/>
              </a:solidFill>
            </a:endParaRPr>
          </a:p>
        </p:txBody>
      </p:sp>
      <p:sp>
        <p:nvSpPr>
          <p:cNvPr id="411" name="Google Shape;411;p53"/>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pic>
        <p:nvPicPr>
          <p:cNvPr id="412" name="Google Shape;412;p53"/>
          <p:cNvPicPr preferRelativeResize="0"/>
          <p:nvPr/>
        </p:nvPicPr>
        <p:blipFill rotWithShape="1">
          <a:blip r:embed="rId3">
            <a:alphaModFix/>
          </a:blip>
          <a:srcRect/>
          <a:stretch/>
        </p:blipFill>
        <p:spPr>
          <a:xfrm rot="-5400000">
            <a:off x="409609" y="2023065"/>
            <a:ext cx="521323" cy="731360"/>
          </a:xfrm>
          <a:prstGeom prst="rect">
            <a:avLst/>
          </a:prstGeom>
          <a:noFill/>
          <a:ln>
            <a:noFill/>
          </a:ln>
        </p:spPr>
      </p:pic>
      <p:pic>
        <p:nvPicPr>
          <p:cNvPr id="413" name="Google Shape;413;p53"/>
          <p:cNvPicPr preferRelativeResize="0"/>
          <p:nvPr/>
        </p:nvPicPr>
        <p:blipFill rotWithShape="1">
          <a:blip r:embed="rId4">
            <a:alphaModFix/>
          </a:blip>
          <a:srcRect/>
          <a:stretch/>
        </p:blipFill>
        <p:spPr>
          <a:xfrm rot="-5400000">
            <a:off x="409609" y="2792390"/>
            <a:ext cx="521323" cy="731360"/>
          </a:xfrm>
          <a:prstGeom prst="rect">
            <a:avLst/>
          </a:prstGeom>
          <a:noFill/>
          <a:ln>
            <a:noFill/>
          </a:ln>
        </p:spPr>
      </p:pic>
      <p:pic>
        <p:nvPicPr>
          <p:cNvPr id="414" name="Google Shape;414;p53"/>
          <p:cNvPicPr preferRelativeResize="0"/>
          <p:nvPr/>
        </p:nvPicPr>
        <p:blipFill rotWithShape="1">
          <a:blip r:embed="rId3">
            <a:alphaModFix/>
          </a:blip>
          <a:srcRect/>
          <a:stretch/>
        </p:blipFill>
        <p:spPr>
          <a:xfrm rot="-5400000">
            <a:off x="409610" y="3574228"/>
            <a:ext cx="521323" cy="731360"/>
          </a:xfrm>
          <a:prstGeom prst="rect">
            <a:avLst/>
          </a:prstGeom>
          <a:noFill/>
          <a:ln>
            <a:noFill/>
          </a:ln>
        </p:spPr>
      </p:pic>
      <p:pic>
        <p:nvPicPr>
          <p:cNvPr id="415" name="Google Shape;415;p53"/>
          <p:cNvPicPr preferRelativeResize="0"/>
          <p:nvPr/>
        </p:nvPicPr>
        <p:blipFill rotWithShape="1">
          <a:blip r:embed="rId4">
            <a:alphaModFix/>
          </a:blip>
          <a:srcRect/>
          <a:stretch/>
        </p:blipFill>
        <p:spPr>
          <a:xfrm rot="-5400000">
            <a:off x="409609" y="4356065"/>
            <a:ext cx="521323" cy="731360"/>
          </a:xfrm>
          <a:prstGeom prst="rect">
            <a:avLst/>
          </a:prstGeom>
          <a:noFill/>
          <a:ln>
            <a:noFill/>
          </a:ln>
        </p:spPr>
      </p:pic>
      <p:pic>
        <p:nvPicPr>
          <p:cNvPr id="416" name="Google Shape;416;p53"/>
          <p:cNvPicPr preferRelativeResize="0"/>
          <p:nvPr/>
        </p:nvPicPr>
        <p:blipFill rotWithShape="1">
          <a:blip r:embed="rId3">
            <a:alphaModFix/>
          </a:blip>
          <a:srcRect/>
          <a:stretch/>
        </p:blipFill>
        <p:spPr>
          <a:xfrm rot="-5400000">
            <a:off x="409609" y="5241823"/>
            <a:ext cx="521323" cy="73136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0"/>
        <p:cNvGrpSpPr/>
        <p:nvPr/>
      </p:nvGrpSpPr>
      <p:grpSpPr>
        <a:xfrm>
          <a:off x="0" y="0"/>
          <a:ext cx="0" cy="0"/>
          <a:chOff x="0" y="0"/>
          <a:chExt cx="0" cy="0"/>
        </a:xfrm>
      </p:grpSpPr>
      <p:sp>
        <p:nvSpPr>
          <p:cNvPr id="421" name="Google Shape;421;p54"/>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Τύποι και κατηγορίες διαδικτυακής επικοινωνίας</a:t>
            </a:r>
            <a:endParaRPr sz="3500" dirty="0"/>
          </a:p>
        </p:txBody>
      </p:sp>
      <p:sp>
        <p:nvSpPr>
          <p:cNvPr id="422" name="Google Shape;422;p54"/>
          <p:cNvSpPr txBox="1">
            <a:spLocks noGrp="1"/>
          </p:cNvSpPr>
          <p:nvPr>
            <p:ph type="body" idx="1"/>
          </p:nvPr>
        </p:nvSpPr>
        <p:spPr>
          <a:xfrm>
            <a:off x="1136891" y="1139632"/>
            <a:ext cx="10269300"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l-GR" sz="1600" dirty="0"/>
              <a:t>Εκτός από αυτά τα παραδείγματα</a:t>
            </a:r>
            <a:r>
              <a:rPr lang="en" sz="1600" dirty="0">
                <a:solidFill>
                  <a:srgbClr val="445D73"/>
                </a:solidFill>
              </a:rPr>
              <a:t>,</a:t>
            </a:r>
            <a:r>
              <a:rPr lang="en" sz="1600" b="1" dirty="0">
                <a:solidFill>
                  <a:srgbClr val="445D73"/>
                </a:solidFill>
              </a:rPr>
              <a:t> </a:t>
            </a:r>
            <a:r>
              <a:rPr lang="en-GB" sz="1600" b="1" dirty="0"/>
              <a:t>MOOC</a:t>
            </a:r>
            <a:r>
              <a:rPr lang="en" sz="1600" b="1" dirty="0">
                <a:solidFill>
                  <a:srgbClr val="445D73"/>
                </a:solidFill>
              </a:rPr>
              <a:t> </a:t>
            </a:r>
            <a:r>
              <a:rPr lang="el-GR" sz="1600" dirty="0"/>
              <a:t>και άλλα διαδικτυακά μαθήματα χρησιμοποιούν συχνά μια ποικιλία άλλων τύπων ασύγχρονης διαδικτυακής επικοινωνίας, δημιουργώντας μια πλούσια και συναρπαστική μαθησιακή εμπειρία, όπως</a:t>
            </a:r>
            <a:r>
              <a:rPr lang="en" sz="1600" dirty="0">
                <a:solidFill>
                  <a:srgbClr val="445D73"/>
                </a:solidFill>
              </a:rPr>
              <a:t>:</a:t>
            </a:r>
            <a:endParaRPr sz="1600" dirty="0">
              <a:solidFill>
                <a:srgbClr val="445D73"/>
              </a:solidFill>
            </a:endParaRPr>
          </a:p>
          <a:p>
            <a:pPr marL="914400" lvl="0" indent="0">
              <a:spcBef>
                <a:spcPts val="2400"/>
              </a:spcBef>
              <a:buNone/>
            </a:pPr>
            <a:r>
              <a:rPr lang="el-GR" sz="1600" b="1" dirty="0"/>
              <a:t>Προηχογραφημένες διαλέξεις</a:t>
            </a:r>
            <a:r>
              <a:rPr lang="en" sz="1600" b="1" dirty="0">
                <a:solidFill>
                  <a:srgbClr val="445D73"/>
                </a:solidFill>
              </a:rPr>
              <a:t>:</a:t>
            </a:r>
            <a:r>
              <a:rPr lang="en" sz="1600" dirty="0">
                <a:solidFill>
                  <a:srgbClr val="445D73"/>
                </a:solidFill>
              </a:rPr>
              <a:t> </a:t>
            </a:r>
            <a:r>
              <a:rPr lang="el-GR" sz="1600" dirty="0"/>
              <a:t>Οι εκπαιδευτές μπορούν να προ-ηχογραφήσουν διαλέξεις και στη συνέχεια να τις διαθέσουν στους ανθρώπους για να παρακολουθήσουν με το δικό τους ρυθμό</a:t>
            </a:r>
            <a:r>
              <a:rPr lang="en" sz="1600" dirty="0">
                <a:solidFill>
                  <a:srgbClr val="445D73"/>
                </a:solidFill>
              </a:rPr>
              <a:t>.</a:t>
            </a:r>
            <a:endParaRPr sz="1600" dirty="0">
              <a:solidFill>
                <a:srgbClr val="445D73"/>
              </a:solidFill>
            </a:endParaRPr>
          </a:p>
          <a:p>
            <a:pPr marL="914400" lvl="0" indent="0">
              <a:spcBef>
                <a:spcPts val="1500"/>
              </a:spcBef>
              <a:buNone/>
            </a:pPr>
            <a:r>
              <a:rPr lang="el-GR" sz="1600" b="1" dirty="0"/>
              <a:t>Κουίζ και εξετάσεις</a:t>
            </a:r>
            <a:r>
              <a:rPr lang="en" sz="1600" dirty="0">
                <a:solidFill>
                  <a:srgbClr val="445D73"/>
                </a:solidFill>
              </a:rPr>
              <a:t>: </a:t>
            </a:r>
            <a:r>
              <a:rPr lang="el-GR" sz="1600" dirty="0"/>
              <a:t>Οι δικαιούχοι μπορούν να κάνουν κουίζ και εξετάσεις διαδικτυακά όποτε τους βολεύει</a:t>
            </a:r>
            <a:r>
              <a:rPr lang="en" sz="1600" dirty="0">
                <a:solidFill>
                  <a:srgbClr val="445D73"/>
                </a:solidFill>
              </a:rPr>
              <a:t>.</a:t>
            </a:r>
            <a:endParaRPr sz="1600" dirty="0">
              <a:solidFill>
                <a:srgbClr val="445D73"/>
              </a:solidFill>
            </a:endParaRPr>
          </a:p>
          <a:p>
            <a:pPr marL="914400" lvl="0" indent="0">
              <a:spcBef>
                <a:spcPts val="1500"/>
              </a:spcBef>
              <a:buNone/>
            </a:pPr>
            <a:r>
              <a:rPr lang="el-GR" sz="1600" b="1" dirty="0"/>
              <a:t>Υποβολές εργασιών</a:t>
            </a:r>
            <a:r>
              <a:rPr lang="en" sz="1600" b="1" dirty="0">
                <a:solidFill>
                  <a:srgbClr val="445D73"/>
                </a:solidFill>
              </a:rPr>
              <a:t>:</a:t>
            </a:r>
            <a:r>
              <a:rPr lang="en" sz="1600" dirty="0">
                <a:solidFill>
                  <a:srgbClr val="445D73"/>
                </a:solidFill>
              </a:rPr>
              <a:t> </a:t>
            </a:r>
            <a:r>
              <a:rPr lang="el-GR" sz="1600" dirty="0"/>
              <a:t>Οι δικαιούχοι μπορούν να υποβάλουν εργασίες ηλεκτρονικά στον εκπαιδευτή τους για αξιολόγηση</a:t>
            </a:r>
            <a:r>
              <a:rPr lang="en" sz="1600" dirty="0">
                <a:solidFill>
                  <a:srgbClr val="445D73"/>
                </a:solidFill>
              </a:rPr>
              <a:t>.</a:t>
            </a:r>
            <a:endParaRPr sz="1600" dirty="0">
              <a:solidFill>
                <a:srgbClr val="445D73"/>
              </a:solidFill>
            </a:endParaRPr>
          </a:p>
          <a:p>
            <a:pPr marL="914400" lvl="0" indent="0">
              <a:spcBef>
                <a:spcPts val="1500"/>
              </a:spcBef>
              <a:buNone/>
            </a:pPr>
            <a:r>
              <a:rPr lang="el-GR" sz="1600" b="1" dirty="0"/>
              <a:t>Πίνακες συζητήσεων</a:t>
            </a:r>
            <a:r>
              <a:rPr lang="en" sz="1600" b="1" dirty="0">
                <a:solidFill>
                  <a:srgbClr val="445D73"/>
                </a:solidFill>
              </a:rPr>
              <a:t>:</a:t>
            </a:r>
            <a:r>
              <a:rPr lang="en" sz="1600" dirty="0">
                <a:solidFill>
                  <a:srgbClr val="445D73"/>
                </a:solidFill>
              </a:rPr>
              <a:t> </a:t>
            </a:r>
            <a:r>
              <a:rPr lang="el-GR" sz="1600" dirty="0"/>
              <a:t>Οι πίνακες συζητήσεων είναι παρόμοιοι με τα φόρουμ συζήτησης, αλλά συχνά χρησιμοποιούνται για πιο συγκεκριμένους σκοπούς, όπως η συζήτηση μιας συγκεκριμένης διάλεξης ή ανάθεσης</a:t>
            </a:r>
            <a:r>
              <a:rPr lang="en" sz="1600" dirty="0">
                <a:solidFill>
                  <a:srgbClr val="445D73"/>
                </a:solidFill>
              </a:rPr>
              <a:t>.</a:t>
            </a:r>
            <a:endParaRPr sz="1600" dirty="0">
              <a:solidFill>
                <a:srgbClr val="445D73"/>
              </a:solidFill>
            </a:endParaRPr>
          </a:p>
          <a:p>
            <a:pPr marL="914400" lvl="0" indent="0">
              <a:spcBef>
                <a:spcPts val="1500"/>
              </a:spcBef>
              <a:buNone/>
            </a:pPr>
            <a:r>
              <a:rPr lang="el-GR" sz="1600" b="1" dirty="0"/>
              <a:t>Ομαδικά έργα</a:t>
            </a:r>
            <a:r>
              <a:rPr lang="en" sz="1600" dirty="0">
                <a:solidFill>
                  <a:srgbClr val="445D73"/>
                </a:solidFill>
              </a:rPr>
              <a:t>: </a:t>
            </a:r>
            <a:r>
              <a:rPr lang="el-GR" sz="1600" dirty="0"/>
              <a:t>Τα άτομα με ειδικές ανάγκες μπορούν να συνεργαστούν σε ομαδικά έργα online χρησιμοποιώντας μια ποικιλία εργαλείων, όπως κοινόχρηστα έγγραφα, υπολογιστικά φύλλα και παρουσιάσεις</a:t>
            </a:r>
            <a:r>
              <a:rPr lang="en" sz="1600" dirty="0">
                <a:solidFill>
                  <a:srgbClr val="445D73"/>
                </a:solidFill>
              </a:rPr>
              <a:t>.</a:t>
            </a:r>
            <a:endParaRPr sz="1600" dirty="0">
              <a:solidFill>
                <a:srgbClr val="445D73"/>
              </a:solidFill>
            </a:endParaRPr>
          </a:p>
          <a:p>
            <a:pPr marL="0" lvl="0" indent="0" algn="l" rtl="0">
              <a:lnSpc>
                <a:spcPct val="100000"/>
              </a:lnSpc>
              <a:spcBef>
                <a:spcPts val="1500"/>
              </a:spcBef>
              <a:spcAft>
                <a:spcPts val="0"/>
              </a:spcAft>
              <a:buNone/>
            </a:pPr>
            <a:endParaRPr sz="1600" dirty="0">
              <a:solidFill>
                <a:srgbClr val="445D73"/>
              </a:solidFill>
            </a:endParaRPr>
          </a:p>
        </p:txBody>
      </p:sp>
      <p:sp>
        <p:nvSpPr>
          <p:cNvPr id="423" name="Google Shape;423;p54"/>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pic>
        <p:nvPicPr>
          <p:cNvPr id="424" name="Google Shape;424;p54"/>
          <p:cNvPicPr preferRelativeResize="0"/>
          <p:nvPr/>
        </p:nvPicPr>
        <p:blipFill rotWithShape="1">
          <a:blip r:embed="rId3">
            <a:alphaModFix/>
          </a:blip>
          <a:srcRect/>
          <a:stretch/>
        </p:blipFill>
        <p:spPr>
          <a:xfrm rot="-5400000">
            <a:off x="1154836" y="2933171"/>
            <a:ext cx="544374" cy="731367"/>
          </a:xfrm>
          <a:prstGeom prst="rect">
            <a:avLst/>
          </a:prstGeom>
          <a:noFill/>
          <a:ln>
            <a:noFill/>
          </a:ln>
        </p:spPr>
      </p:pic>
      <p:pic>
        <p:nvPicPr>
          <p:cNvPr id="425" name="Google Shape;425;p54"/>
          <p:cNvPicPr preferRelativeResize="0"/>
          <p:nvPr/>
        </p:nvPicPr>
        <p:blipFill rotWithShape="1">
          <a:blip r:embed="rId4">
            <a:alphaModFix/>
          </a:blip>
          <a:srcRect/>
          <a:stretch/>
        </p:blipFill>
        <p:spPr>
          <a:xfrm rot="-5400000">
            <a:off x="1154847" y="3804458"/>
            <a:ext cx="544374" cy="731367"/>
          </a:xfrm>
          <a:prstGeom prst="rect">
            <a:avLst/>
          </a:prstGeom>
          <a:noFill/>
          <a:ln>
            <a:noFill/>
          </a:ln>
        </p:spPr>
      </p:pic>
      <p:pic>
        <p:nvPicPr>
          <p:cNvPr id="426" name="Google Shape;426;p54"/>
          <p:cNvPicPr preferRelativeResize="0"/>
          <p:nvPr/>
        </p:nvPicPr>
        <p:blipFill rotWithShape="1">
          <a:blip r:embed="rId3">
            <a:alphaModFix/>
          </a:blip>
          <a:srcRect/>
          <a:stretch/>
        </p:blipFill>
        <p:spPr>
          <a:xfrm rot="-5400000">
            <a:off x="1154835" y="4685342"/>
            <a:ext cx="544374" cy="731367"/>
          </a:xfrm>
          <a:prstGeom prst="rect">
            <a:avLst/>
          </a:prstGeom>
          <a:noFill/>
          <a:ln>
            <a:noFill/>
          </a:ln>
        </p:spPr>
      </p:pic>
      <p:pic>
        <p:nvPicPr>
          <p:cNvPr id="427" name="Google Shape;427;p54"/>
          <p:cNvPicPr preferRelativeResize="0"/>
          <p:nvPr/>
        </p:nvPicPr>
        <p:blipFill rotWithShape="1">
          <a:blip r:embed="rId4">
            <a:alphaModFix/>
          </a:blip>
          <a:srcRect/>
          <a:stretch/>
        </p:blipFill>
        <p:spPr>
          <a:xfrm rot="-5400000">
            <a:off x="1154850" y="5566214"/>
            <a:ext cx="544374" cy="73136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1"/>
        <p:cNvGrpSpPr/>
        <p:nvPr/>
      </p:nvGrpSpPr>
      <p:grpSpPr>
        <a:xfrm>
          <a:off x="0" y="0"/>
          <a:ext cx="0" cy="0"/>
          <a:chOff x="0" y="0"/>
          <a:chExt cx="0" cy="0"/>
        </a:xfrm>
      </p:grpSpPr>
      <p:sp>
        <p:nvSpPr>
          <p:cNvPr id="432" name="Google Shape;432;p55"/>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Τύποι και κατηγορίες διαδικτυακής επικοινωνίας</a:t>
            </a:r>
            <a:endParaRPr sz="3500" dirty="0"/>
          </a:p>
        </p:txBody>
      </p:sp>
      <p:sp>
        <p:nvSpPr>
          <p:cNvPr id="433" name="Google Shape;433;p55"/>
          <p:cNvSpPr txBox="1">
            <a:spLocks noGrp="1"/>
          </p:cNvSpPr>
          <p:nvPr>
            <p:ph type="body" idx="1"/>
          </p:nvPr>
        </p:nvSpPr>
        <p:spPr>
          <a:xfrm>
            <a:off x="959829" y="1536625"/>
            <a:ext cx="5948400" cy="697500"/>
          </a:xfrm>
          <a:prstGeom prst="rect">
            <a:avLst/>
          </a:prstGeom>
          <a:noFill/>
          <a:ln>
            <a:noFill/>
          </a:ln>
        </p:spPr>
        <p:txBody>
          <a:bodyPr spcFirstLastPara="1" wrap="square" lIns="126300" tIns="126300" rIns="126300" bIns="126300" anchor="t" anchorCtr="0">
            <a:noAutofit/>
          </a:bodyPr>
          <a:lstStyle/>
          <a:p>
            <a:pPr marL="0" lvl="0" indent="0">
              <a:spcBef>
                <a:spcPts val="1600"/>
              </a:spcBef>
              <a:buNone/>
            </a:pPr>
            <a:r>
              <a:rPr lang="el-GR" sz="1600" b="1" dirty="0"/>
              <a:t>Η επιλογή του τύπου επικοινωνίας εξαρτάται από διάφορους παράγοντες</a:t>
            </a:r>
            <a:r>
              <a:rPr lang="en" sz="1600" b="1" dirty="0"/>
              <a:t>:</a:t>
            </a:r>
            <a:endParaRPr sz="1600" b="1" dirty="0"/>
          </a:p>
          <a:p>
            <a:pPr marL="609600" lvl="0" indent="-406400">
              <a:spcBef>
                <a:spcPts val="1600"/>
              </a:spcBef>
              <a:buSzPts val="1600"/>
              <a:buChar char="●"/>
            </a:pPr>
            <a:r>
              <a:rPr lang="el-GR" sz="1600" b="1" dirty="0"/>
              <a:t>Στόχοι Μαθήματος</a:t>
            </a:r>
            <a:r>
              <a:rPr lang="en" sz="1600" b="1" dirty="0"/>
              <a:t>:</a:t>
            </a:r>
            <a:r>
              <a:rPr lang="en" sz="1600" dirty="0"/>
              <a:t> </a:t>
            </a:r>
            <a:r>
              <a:rPr lang="el-GR" sz="1600" dirty="0"/>
              <a:t>Ορισμένα θέματα μπορεί να εξηγηθούν καλύτερα μέσω ζωντανών διαλέξεων, ενώ άλλα μπορεί να είναι κατάλληλα για φόρουμ συζήτησης</a:t>
            </a:r>
            <a:r>
              <a:rPr lang="en" sz="1600" dirty="0"/>
              <a:t>.</a:t>
            </a:r>
            <a:endParaRPr sz="1600" dirty="0"/>
          </a:p>
          <a:p>
            <a:pPr marL="609600" lvl="0" indent="0" algn="l" rtl="0">
              <a:spcBef>
                <a:spcPts val="400"/>
              </a:spcBef>
              <a:spcAft>
                <a:spcPts val="0"/>
              </a:spcAft>
              <a:buNone/>
            </a:pPr>
            <a:endParaRPr sz="1600" dirty="0"/>
          </a:p>
          <a:p>
            <a:pPr marL="609600" lvl="0" indent="-406400">
              <a:spcBef>
                <a:spcPts val="400"/>
              </a:spcBef>
              <a:buSzPts val="1600"/>
              <a:buChar char="●"/>
            </a:pPr>
            <a:r>
              <a:rPr lang="el-GR" sz="1600" b="1" dirty="0"/>
              <a:t>Ανάγκες μαθητών</a:t>
            </a:r>
            <a:r>
              <a:rPr lang="en" sz="1600" b="1" dirty="0"/>
              <a:t>:</a:t>
            </a:r>
            <a:r>
              <a:rPr lang="en" sz="1600" dirty="0"/>
              <a:t> </a:t>
            </a:r>
            <a:r>
              <a:rPr lang="el-GR" sz="1600" dirty="0"/>
              <a:t>Εξετάστε τις προτιμήσεις των μαθητών, τα στυλ μάθησης και τους χρονικούς περιορισμούς, ενσωματώνοντας ένα συνδυασμό σύγχρονων και ασύγχρονων μεθόδων για ευελιξία</a:t>
            </a:r>
            <a:r>
              <a:rPr lang="en" sz="1600" dirty="0"/>
              <a:t>.</a:t>
            </a:r>
            <a:endParaRPr sz="1600" dirty="0"/>
          </a:p>
          <a:p>
            <a:pPr marL="609600" lvl="0" indent="0" algn="l" rtl="0">
              <a:spcBef>
                <a:spcPts val="400"/>
              </a:spcBef>
              <a:spcAft>
                <a:spcPts val="0"/>
              </a:spcAft>
              <a:buNone/>
            </a:pPr>
            <a:endParaRPr sz="1600" dirty="0"/>
          </a:p>
          <a:p>
            <a:pPr marL="609600" lvl="0" indent="-406400">
              <a:spcBef>
                <a:spcPts val="400"/>
              </a:spcBef>
              <a:buSzPts val="1600"/>
              <a:buChar char="●"/>
            </a:pPr>
            <a:r>
              <a:rPr lang="el-GR" sz="1600" b="1" dirty="0"/>
              <a:t>Τεχνολογία</a:t>
            </a:r>
            <a:r>
              <a:rPr lang="en" sz="1600" b="1" dirty="0"/>
              <a:t>:</a:t>
            </a:r>
            <a:r>
              <a:rPr lang="en" sz="1600" dirty="0"/>
              <a:t> </a:t>
            </a:r>
            <a:r>
              <a:rPr lang="el-GR" sz="1600" dirty="0"/>
              <a:t>Η διαδικτυακή πλατφόρμα μαθημάτων θα πρέπει να υποστηρίζει τις επιλεγμένες μεθόδους επικοινωνίας</a:t>
            </a:r>
            <a:r>
              <a:rPr lang="en" sz="1600" dirty="0"/>
              <a:t>.</a:t>
            </a:r>
            <a:endParaRPr sz="1600" b="1" dirty="0"/>
          </a:p>
          <a:p>
            <a:pPr marL="0" lvl="0" indent="0" algn="l" rtl="0">
              <a:lnSpc>
                <a:spcPct val="115000"/>
              </a:lnSpc>
              <a:spcBef>
                <a:spcPts val="400"/>
              </a:spcBef>
              <a:spcAft>
                <a:spcPts val="0"/>
              </a:spcAft>
              <a:buNone/>
            </a:pPr>
            <a:endParaRPr sz="1600" b="1" dirty="0"/>
          </a:p>
        </p:txBody>
      </p:sp>
      <p:sp>
        <p:nvSpPr>
          <p:cNvPr id="434" name="Google Shape;434;p55"/>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a:p>
        </p:txBody>
      </p:sp>
      <p:pic>
        <p:nvPicPr>
          <p:cNvPr id="435" name="Google Shape;435;p55"/>
          <p:cNvPicPr preferRelativeResize="0"/>
          <p:nvPr/>
        </p:nvPicPr>
        <p:blipFill rotWithShape="1">
          <a:blip r:embed="rId3">
            <a:alphaModFix/>
          </a:blip>
          <a:srcRect t="8024" b="8033"/>
          <a:stretch/>
        </p:blipFill>
        <p:spPr>
          <a:xfrm>
            <a:off x="7706933" y="1536625"/>
            <a:ext cx="3394466" cy="4268877"/>
          </a:xfrm>
          <a:prstGeom prst="rect">
            <a:avLst/>
          </a:prstGeom>
          <a:noFill/>
          <a:ln w="9525" cap="flat" cmpd="sng">
            <a:solidFill>
              <a:srgbClr val="FF9900"/>
            </a:solidFill>
            <a:prstDash val="solid"/>
            <a:round/>
            <a:headEnd type="none" w="sm" len="sm"/>
            <a:tailEnd type="none" w="sm" len="sm"/>
          </a:ln>
          <a:effectLst>
            <a:outerShdw dist="209550" dir="2760000" algn="bl" rotWithShape="0">
              <a:srgbClr val="FF99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35"/>
                                        </p:tgtEl>
                                        <p:attrNameLst>
                                          <p:attrName>style.visibility</p:attrName>
                                        </p:attrNameLst>
                                      </p:cBhvr>
                                      <p:to>
                                        <p:strVal val="visible"/>
                                      </p:to>
                                    </p:set>
                                    <p:anim calcmode="lin" valueType="num">
                                      <p:cBhvr additive="base">
                                        <p:cTn id="7" dur="2200"/>
                                        <p:tgtEl>
                                          <p:spTgt spid="435"/>
                                        </p:tgtEl>
                                        <p:attrNameLst>
                                          <p:attrName>ppt_w</p:attrName>
                                        </p:attrNameLst>
                                      </p:cBhvr>
                                      <p:tavLst>
                                        <p:tav tm="0">
                                          <p:val>
                                            <p:strVal val="0"/>
                                          </p:val>
                                        </p:tav>
                                        <p:tav tm="100000">
                                          <p:val>
                                            <p:strVal val="#ppt_w"/>
                                          </p:val>
                                        </p:tav>
                                      </p:tavLst>
                                    </p:anim>
                                    <p:anim calcmode="lin" valueType="num">
                                      <p:cBhvr additive="base">
                                        <p:cTn id="8" dur="2200"/>
                                        <p:tgtEl>
                                          <p:spTgt spid="43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Εισαγωγή</a:t>
            </a:r>
            <a:endParaRPr sz="3500" dirty="0"/>
          </a:p>
        </p:txBody>
      </p:sp>
      <p:sp>
        <p:nvSpPr>
          <p:cNvPr id="165" name="Google Shape;165;p29"/>
          <p:cNvSpPr txBox="1">
            <a:spLocks noGrp="1"/>
          </p:cNvSpPr>
          <p:nvPr>
            <p:ph type="body" idx="1"/>
          </p:nvPr>
        </p:nvSpPr>
        <p:spPr>
          <a:xfrm>
            <a:off x="959751" y="1536625"/>
            <a:ext cx="9594300" cy="697500"/>
          </a:xfrm>
          <a:prstGeom prst="rect">
            <a:avLst/>
          </a:prstGeom>
          <a:noFill/>
          <a:ln>
            <a:noFill/>
          </a:ln>
        </p:spPr>
        <p:txBody>
          <a:bodyPr spcFirstLastPara="1" wrap="square" lIns="126300" tIns="126300" rIns="126300" bIns="126300" anchor="t" anchorCtr="0">
            <a:noAutofit/>
          </a:bodyPr>
          <a:lstStyle/>
          <a:p>
            <a:pPr marL="0" lvl="0" indent="0">
              <a:buNone/>
            </a:pPr>
            <a:r>
              <a:rPr lang="el-GR" sz="1900" dirty="0"/>
              <a:t>Επιπλέον, παραδείγματα πραγματικού κόσμου και μελέτες περιπτώσεων υφαίνονται στο μάθημα, παρουσιάζοντας επιτυχημένες εφαρμογές τεχνικών επικοινωνίας. Περιπτωσιολογικές μελέτες όπως «Υποστήριξη ατόμων με διαταραχή του φάσματος του αυτισμού σε διαδικτυακές συζητήσεις» και «Περιεκτικό διαδικτυακό μαθησιακό περιβάλλον για υπηρεσίες υποστήριξης» υπογραμμίζουν την πρακτική εφαρμογή αυτών των στρατηγικών</a:t>
            </a:r>
            <a:r>
              <a:rPr lang="en" sz="1900" dirty="0"/>
              <a:t>.</a:t>
            </a:r>
            <a:endParaRPr sz="1900" dirty="0"/>
          </a:p>
          <a:p>
            <a:pPr marL="0" lvl="0" indent="0" algn="l" rtl="0">
              <a:lnSpc>
                <a:spcPct val="115000"/>
              </a:lnSpc>
              <a:spcBef>
                <a:spcPts val="0"/>
              </a:spcBef>
              <a:spcAft>
                <a:spcPts val="0"/>
              </a:spcAft>
              <a:buNone/>
            </a:pPr>
            <a:endParaRPr sz="1900" dirty="0"/>
          </a:p>
          <a:p>
            <a:pPr marL="0" lvl="0" indent="0">
              <a:buNone/>
            </a:pPr>
            <a:r>
              <a:rPr lang="el-GR" sz="1900" dirty="0"/>
              <a:t>Μέχρι το τέλος αυτής της ενότητας, θα κατανοήσετε τις αποχρώσεις της διαδικτυακής λεκτικής και μη λεκτικής επικοινωνίας και θα αποκτήσετε πολύτιμες γνώσεις για τη δημιουργία μιας περιεκτικής ψηφιακής μαθησιακής ατμόσφαιρας και περιεχομένου για άτομα με αναπηρίες</a:t>
            </a:r>
            <a:r>
              <a:rPr lang="en" sz="1900" dirty="0"/>
              <a:t>.</a:t>
            </a:r>
            <a:endParaRPr sz="1900" dirty="0"/>
          </a:p>
        </p:txBody>
      </p:sp>
      <p:sp>
        <p:nvSpPr>
          <p:cNvPr id="166" name="Google Shape;166;p29"/>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39"/>
        <p:cNvGrpSpPr/>
        <p:nvPr/>
      </p:nvGrpSpPr>
      <p:grpSpPr>
        <a:xfrm>
          <a:off x="0" y="0"/>
          <a:ext cx="0" cy="0"/>
          <a:chOff x="0" y="0"/>
          <a:chExt cx="0" cy="0"/>
        </a:xfrm>
      </p:grpSpPr>
      <p:sp>
        <p:nvSpPr>
          <p:cNvPr id="440" name="Google Shape;440;p56"/>
          <p:cNvSpPr txBox="1">
            <a:spLocks noGrp="1"/>
          </p:cNvSpPr>
          <p:nvPr>
            <p:ph type="title"/>
          </p:nvPr>
        </p:nvSpPr>
        <p:spPr>
          <a:xfrm>
            <a:off x="1552402" y="464942"/>
            <a:ext cx="10405917" cy="763500"/>
          </a:xfrm>
          <a:prstGeom prst="rect">
            <a:avLst/>
          </a:prstGeom>
          <a:noFill/>
          <a:ln>
            <a:noFill/>
          </a:ln>
        </p:spPr>
        <p:txBody>
          <a:bodyPr spcFirstLastPara="1" wrap="square" lIns="126300" tIns="126300" rIns="126300" bIns="126300" anchor="ctr" anchorCtr="0">
            <a:noAutofit/>
          </a:bodyPr>
          <a:lstStyle/>
          <a:p>
            <a:pPr lvl="0"/>
            <a:r>
              <a:rPr lang="el-GR" sz="3500" dirty="0"/>
              <a:t>Πώς μπορούν οι εκπαιδευτές κοινωνικής φροντίδας να χρησιμοποιήσουν τη σύγχρονη και ασύγχρονη μάθηση</a:t>
            </a:r>
            <a:r>
              <a:rPr lang="en" sz="3500" dirty="0"/>
              <a:t>?</a:t>
            </a:r>
            <a:endParaRPr sz="3500" dirty="0"/>
          </a:p>
        </p:txBody>
      </p:sp>
      <p:sp>
        <p:nvSpPr>
          <p:cNvPr id="441" name="Google Shape;441;p56"/>
          <p:cNvSpPr txBox="1">
            <a:spLocks noGrp="1"/>
          </p:cNvSpPr>
          <p:nvPr>
            <p:ph type="body" idx="1"/>
          </p:nvPr>
        </p:nvSpPr>
        <p:spPr>
          <a:xfrm>
            <a:off x="959825" y="1741950"/>
            <a:ext cx="5583300" cy="697500"/>
          </a:xfrm>
          <a:prstGeom prst="rect">
            <a:avLst/>
          </a:prstGeom>
          <a:noFill/>
          <a:ln>
            <a:noFill/>
          </a:ln>
        </p:spPr>
        <p:txBody>
          <a:bodyPr spcFirstLastPara="1" wrap="square" lIns="126300" tIns="126300" rIns="126300" bIns="126300" anchor="t" anchorCtr="0">
            <a:noAutofit/>
          </a:bodyPr>
          <a:lstStyle/>
          <a:p>
            <a:pPr marL="0" lvl="0" indent="0">
              <a:spcBef>
                <a:spcPts val="400"/>
              </a:spcBef>
              <a:buNone/>
            </a:pPr>
            <a:r>
              <a:rPr lang="el-GR" sz="1600" dirty="0">
                <a:solidFill>
                  <a:srgbClr val="1F1F1F"/>
                </a:solidFill>
              </a:rPr>
              <a:t>Οι εκπαιδευτές κοινωνικής φροντίδας έχουν την ευελιξία να απασχολούν και τα δύο</a:t>
            </a:r>
            <a:r>
              <a:rPr lang="hu-HU" sz="1600" dirty="0">
                <a:solidFill>
                  <a:srgbClr val="1F1F1F"/>
                </a:solidFill>
              </a:rPr>
              <a:t> </a:t>
            </a:r>
            <a:r>
              <a:rPr lang="el-GR" sz="1600" b="1" dirty="0">
                <a:solidFill>
                  <a:srgbClr val="1F1F1F"/>
                </a:solidFill>
              </a:rPr>
              <a:t>σύγχρονος</a:t>
            </a:r>
            <a:r>
              <a:rPr lang="en" sz="1600" dirty="0">
                <a:solidFill>
                  <a:srgbClr val="1F1F1F"/>
                </a:solidFill>
                <a:highlight>
                  <a:srgbClr val="FFFFFF"/>
                </a:highlight>
              </a:rPr>
              <a:t> </a:t>
            </a:r>
            <a:r>
              <a:rPr lang="el-GR" sz="1600" dirty="0">
                <a:solidFill>
                  <a:srgbClr val="1F1F1F"/>
                </a:solidFill>
              </a:rPr>
              <a:t>και</a:t>
            </a:r>
            <a:r>
              <a:rPr lang="en" sz="1600" dirty="0">
                <a:solidFill>
                  <a:srgbClr val="1F1F1F"/>
                </a:solidFill>
                <a:highlight>
                  <a:srgbClr val="FFFFFF"/>
                </a:highlight>
              </a:rPr>
              <a:t> </a:t>
            </a:r>
            <a:r>
              <a:rPr lang="el-GR" sz="1600" b="1" dirty="0">
                <a:solidFill>
                  <a:srgbClr val="1F1F1F"/>
                </a:solidFill>
              </a:rPr>
              <a:t>Μέθοδοι ασύγχρονης μάθησης</a:t>
            </a:r>
            <a:r>
              <a:rPr lang="en" sz="1600" dirty="0">
                <a:solidFill>
                  <a:srgbClr val="1F1F1F"/>
                </a:solidFill>
                <a:highlight>
                  <a:srgbClr val="FFFFFF"/>
                </a:highlight>
              </a:rPr>
              <a:t> </a:t>
            </a:r>
            <a:r>
              <a:rPr lang="el-GR" sz="1600" dirty="0">
                <a:solidFill>
                  <a:srgbClr val="1F1F1F"/>
                </a:solidFill>
              </a:rPr>
              <a:t>να ενισχύσουν τις διδακτικές τους προσεγγίσεις</a:t>
            </a:r>
            <a:r>
              <a:rPr lang="en" sz="1600" dirty="0">
                <a:solidFill>
                  <a:srgbClr val="1F1F1F"/>
                </a:solidFill>
                <a:highlight>
                  <a:srgbClr val="FFFFFF"/>
                </a:highlight>
              </a:rPr>
              <a:t>. </a:t>
            </a:r>
            <a:endParaRPr sz="1600" dirty="0">
              <a:solidFill>
                <a:srgbClr val="1F1F1F"/>
              </a:solidFill>
              <a:highlight>
                <a:srgbClr val="FFFFFF"/>
              </a:highlight>
            </a:endParaRPr>
          </a:p>
          <a:p>
            <a:pPr marL="0" lvl="0" indent="0">
              <a:spcBef>
                <a:spcPts val="1500"/>
              </a:spcBef>
              <a:buNone/>
            </a:pPr>
            <a:r>
              <a:rPr lang="el-GR" sz="1600" dirty="0">
                <a:solidFill>
                  <a:srgbClr val="1F1F1F"/>
                </a:solidFill>
              </a:rPr>
              <a:t>Μπορούν να χρησιμοποιήσουν τη σύγχρονη μάθηση για αλληλεπιδράσεις σε πραγματικό χρόνο, όπως</a:t>
            </a:r>
            <a:r>
              <a:rPr lang="hu-HU" sz="1600" dirty="0">
                <a:solidFill>
                  <a:srgbClr val="1F1F1F"/>
                </a:solidFill>
              </a:rPr>
              <a:t> </a:t>
            </a:r>
            <a:r>
              <a:rPr lang="el-GR" sz="1600" i="1" dirty="0">
                <a:solidFill>
                  <a:srgbClr val="1F1F1F"/>
                </a:solidFill>
              </a:rPr>
              <a:t>ζωντανές διαλέξεις, ενδιαφέρουσες συζητήσεις και συνεργατικά ομαδικά έργα</a:t>
            </a:r>
            <a:r>
              <a:rPr lang="en" sz="1600" dirty="0">
                <a:solidFill>
                  <a:srgbClr val="1F1F1F"/>
                </a:solidFill>
                <a:highlight>
                  <a:srgbClr val="FFFFFF"/>
                </a:highlight>
              </a:rPr>
              <a:t>, </a:t>
            </a:r>
            <a:r>
              <a:rPr lang="el-GR" sz="1600" dirty="0">
                <a:solidFill>
                  <a:srgbClr val="1F1F1F"/>
                </a:solidFill>
              </a:rPr>
              <a:t>προώθηση της άμεσης δέσμευσης και ενεργού συμμετοχής. Ταυτόχρονα, η ασύγχρονη μάθηση προσφέρει το πλεονέκτημα της παροχής στους ανθρώπους πρόσβασης κατά παραγγελία σε</a:t>
            </a:r>
            <a:r>
              <a:rPr lang="hu-HU" sz="1600" dirty="0">
                <a:solidFill>
                  <a:srgbClr val="1F1F1F"/>
                </a:solidFill>
              </a:rPr>
              <a:t> </a:t>
            </a:r>
            <a:r>
              <a:rPr lang="el-GR" sz="1600" i="1" dirty="0">
                <a:solidFill>
                  <a:srgbClr val="1F1F1F"/>
                </a:solidFill>
              </a:rPr>
              <a:t>Προηχογραφημένες διαλέξεις, βασικές αναγνώσεις και διάφοροι πόροι</a:t>
            </a:r>
            <a:r>
              <a:rPr lang="en" sz="1600" i="1" dirty="0">
                <a:solidFill>
                  <a:srgbClr val="1F1F1F"/>
                </a:solidFill>
                <a:highlight>
                  <a:srgbClr val="FFFFFF"/>
                </a:highlight>
              </a:rPr>
              <a:t>,</a:t>
            </a:r>
            <a:r>
              <a:rPr lang="en" sz="1600" dirty="0">
                <a:solidFill>
                  <a:srgbClr val="1F1F1F"/>
                </a:solidFill>
                <a:highlight>
                  <a:srgbClr val="FFFFFF"/>
                </a:highlight>
              </a:rPr>
              <a:t> </a:t>
            </a:r>
            <a:r>
              <a:rPr lang="el-GR" sz="1600" dirty="0">
                <a:solidFill>
                  <a:srgbClr val="1F1F1F"/>
                </a:solidFill>
              </a:rPr>
              <a:t>εξυπηρετώντας διαφορετικούς ρυθμούς μάθησης και προτιμήσεις.</a:t>
            </a:r>
            <a:r>
              <a:rPr lang="en" sz="1600" dirty="0">
                <a:solidFill>
                  <a:srgbClr val="1F1F1F"/>
                </a:solidFill>
                <a:highlight>
                  <a:srgbClr val="FFFFFF"/>
                </a:highlight>
              </a:rPr>
              <a:t> </a:t>
            </a:r>
            <a:endParaRPr sz="1600" dirty="0">
              <a:solidFill>
                <a:srgbClr val="1F1F1F"/>
              </a:solidFill>
              <a:highlight>
                <a:srgbClr val="FFFFFF"/>
              </a:highlight>
            </a:endParaRPr>
          </a:p>
          <a:p>
            <a:pPr marL="0" lvl="0" indent="0">
              <a:spcBef>
                <a:spcPts val="1500"/>
              </a:spcBef>
              <a:buNone/>
            </a:pPr>
            <a:r>
              <a:rPr lang="el-GR" sz="1600" dirty="0">
                <a:solidFill>
                  <a:srgbClr val="1F1F1F"/>
                </a:solidFill>
              </a:rPr>
              <a:t>Ακολουθούν ορισμένα συγκεκριμένα παραδείγματα για το πώς οι εκπαιδευτές κοινωνικής φροντίδας μπορούν να χρησιμοποιήσουν τη σύγχρονη και ασύγχρονη μάθηση για να διδάξουν ενήλικες με αναπηρίες</a:t>
            </a:r>
            <a:r>
              <a:rPr lang="en" sz="1600" dirty="0">
                <a:solidFill>
                  <a:srgbClr val="1F1F1F"/>
                </a:solidFill>
                <a:highlight>
                  <a:srgbClr val="FFFFFF"/>
                </a:highlight>
              </a:rPr>
              <a:t>:</a:t>
            </a:r>
            <a:endParaRPr sz="1600" dirty="0">
              <a:solidFill>
                <a:srgbClr val="1F1F1F"/>
              </a:solidFill>
              <a:highlight>
                <a:srgbClr val="FFFFFF"/>
              </a:highlight>
            </a:endParaRPr>
          </a:p>
          <a:p>
            <a:pPr marL="0" lvl="0" indent="0" algn="l" rtl="0">
              <a:spcBef>
                <a:spcPts val="1500"/>
              </a:spcBef>
              <a:spcAft>
                <a:spcPts val="0"/>
              </a:spcAft>
              <a:buNone/>
            </a:pPr>
            <a:endParaRPr sz="1600" dirty="0">
              <a:solidFill>
                <a:srgbClr val="1F1F1F"/>
              </a:solidFill>
              <a:highlight>
                <a:srgbClr val="FFFFFF"/>
              </a:highlight>
            </a:endParaRPr>
          </a:p>
          <a:p>
            <a:pPr marL="0" lvl="0" indent="0" algn="l" rtl="0">
              <a:lnSpc>
                <a:spcPct val="100000"/>
              </a:lnSpc>
              <a:spcBef>
                <a:spcPts val="2900"/>
              </a:spcBef>
              <a:spcAft>
                <a:spcPts val="0"/>
              </a:spcAft>
              <a:buNone/>
            </a:pPr>
            <a:endParaRPr sz="1600" dirty="0">
              <a:solidFill>
                <a:srgbClr val="1F1F1F"/>
              </a:solidFill>
              <a:highlight>
                <a:srgbClr val="FFFFFF"/>
              </a:highlight>
            </a:endParaRPr>
          </a:p>
        </p:txBody>
      </p:sp>
      <p:sp>
        <p:nvSpPr>
          <p:cNvPr id="442" name="Google Shape;442;p56"/>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pic>
        <p:nvPicPr>
          <p:cNvPr id="443" name="Google Shape;443;p56"/>
          <p:cNvPicPr preferRelativeResize="0"/>
          <p:nvPr/>
        </p:nvPicPr>
        <p:blipFill rotWithShape="1">
          <a:blip r:embed="rId3">
            <a:alphaModFix/>
          </a:blip>
          <a:srcRect t="9002" b="9010"/>
          <a:stretch/>
        </p:blipFill>
        <p:spPr>
          <a:xfrm>
            <a:off x="7311150" y="1759200"/>
            <a:ext cx="3398850" cy="4063500"/>
          </a:xfrm>
          <a:prstGeom prst="rect">
            <a:avLst/>
          </a:prstGeom>
          <a:noFill/>
          <a:ln w="9525" cap="flat" cmpd="sng">
            <a:solidFill>
              <a:srgbClr val="FF9900"/>
            </a:solidFill>
            <a:prstDash val="solid"/>
            <a:round/>
            <a:headEnd type="none" w="sm" len="sm"/>
            <a:tailEnd type="none" w="sm" len="sm"/>
          </a:ln>
          <a:effectLst>
            <a:outerShdw dist="209550" dir="3240000" algn="bl" rotWithShape="0">
              <a:srgbClr val="FF99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43"/>
                                        </p:tgtEl>
                                        <p:attrNameLst>
                                          <p:attrName>style.visibility</p:attrName>
                                        </p:attrNameLst>
                                      </p:cBhvr>
                                      <p:to>
                                        <p:strVal val="visible"/>
                                      </p:to>
                                    </p:set>
                                    <p:anim calcmode="lin" valueType="num">
                                      <p:cBhvr additive="base">
                                        <p:cTn id="7" dur="2500"/>
                                        <p:tgtEl>
                                          <p:spTgt spid="443"/>
                                        </p:tgtEl>
                                        <p:attrNameLst>
                                          <p:attrName>ppt_w</p:attrName>
                                        </p:attrNameLst>
                                      </p:cBhvr>
                                      <p:tavLst>
                                        <p:tav tm="0">
                                          <p:val>
                                            <p:strVal val="0"/>
                                          </p:val>
                                        </p:tav>
                                        <p:tav tm="100000">
                                          <p:val>
                                            <p:strVal val="#ppt_w"/>
                                          </p:val>
                                        </p:tav>
                                      </p:tavLst>
                                    </p:anim>
                                    <p:anim calcmode="lin" valueType="num">
                                      <p:cBhvr additive="base">
                                        <p:cTn id="8" dur="2500"/>
                                        <p:tgtEl>
                                          <p:spTgt spid="44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47"/>
        <p:cNvGrpSpPr/>
        <p:nvPr/>
      </p:nvGrpSpPr>
      <p:grpSpPr>
        <a:xfrm>
          <a:off x="0" y="0"/>
          <a:ext cx="0" cy="0"/>
          <a:chOff x="0" y="0"/>
          <a:chExt cx="0" cy="0"/>
        </a:xfrm>
      </p:grpSpPr>
      <p:sp>
        <p:nvSpPr>
          <p:cNvPr id="448" name="Google Shape;448;p57"/>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Πώς μπορούν οι εκπαιδευτές κοινωνικής φροντίδας να χρησιμοποιήσουν τη σύγχρονη και ασύγχρονη μάθηση</a:t>
            </a:r>
            <a:r>
              <a:rPr lang="en" sz="3500" dirty="0"/>
              <a:t>?</a:t>
            </a:r>
            <a:endParaRPr sz="3500" dirty="0"/>
          </a:p>
        </p:txBody>
      </p:sp>
      <p:sp>
        <p:nvSpPr>
          <p:cNvPr id="449" name="Google Shape;449;p57"/>
          <p:cNvSpPr txBox="1">
            <a:spLocks noGrp="1"/>
          </p:cNvSpPr>
          <p:nvPr>
            <p:ph type="body" idx="1"/>
          </p:nvPr>
        </p:nvSpPr>
        <p:spPr>
          <a:xfrm>
            <a:off x="193040" y="1414714"/>
            <a:ext cx="11115063" cy="576646"/>
          </a:xfrm>
          <a:prstGeom prst="rect">
            <a:avLst/>
          </a:prstGeom>
          <a:noFill/>
          <a:ln>
            <a:noFill/>
          </a:ln>
        </p:spPr>
        <p:txBody>
          <a:bodyPr spcFirstLastPara="1" wrap="square" lIns="126300" tIns="126300" rIns="126300" bIns="126300" anchor="t" anchorCtr="0">
            <a:noAutofit/>
          </a:bodyPr>
          <a:lstStyle/>
          <a:p>
            <a:pPr marL="609600" lvl="0" indent="-406400">
              <a:spcBef>
                <a:spcPts val="400"/>
              </a:spcBef>
              <a:buSzPts val="1600"/>
              <a:buChar char="●"/>
            </a:pPr>
            <a:r>
              <a:rPr lang="el-GR" sz="1600" b="1" dirty="0"/>
              <a:t>Σύγχρονη μάθηση</a:t>
            </a:r>
            <a:r>
              <a:rPr lang="en" sz="1600" b="1" dirty="0">
                <a:solidFill>
                  <a:srgbClr val="445D73"/>
                </a:solidFill>
                <a:highlight>
                  <a:srgbClr val="FFFFFF"/>
                </a:highlight>
              </a:rPr>
              <a:t>:</a:t>
            </a:r>
            <a:endParaRPr sz="1600" dirty="0">
              <a:solidFill>
                <a:srgbClr val="445D73"/>
              </a:solidFill>
              <a:highlight>
                <a:srgbClr val="FFFFFF"/>
              </a:highlight>
            </a:endParaRPr>
          </a:p>
          <a:p>
            <a:pPr marL="1219200" lvl="1" indent="-406400">
              <a:buSzPts val="1600"/>
              <a:buChar char="○"/>
            </a:pPr>
            <a:r>
              <a:rPr lang="el-GR" sz="1600" dirty="0"/>
              <a:t>Προσφέρετε ζωντανά διαδικτυακά μαθήματα και διαλέξεις που είναι προσβάσιμα σε άτομα με αναπηρίες παρέχοντας λεζάντες και μεταγραφές για βίντεο και ηχογραφήσεις.
Χρησιμοποιήστε κανάλια συνομιλίας και δημοσκοπήσεις για να ενθαρρύνετε τους χρήστες να αλληλεπιδρούν με το περιεχόμενο και μεταξύ τους.
Δώστε στους ανθρώπους την ευκαιρία να συναντηθούν μαζί σας ένας προς έναν κατά τις ώρες γραφείου για να κάνουν ερωτήσεις και να λάβουν βοήθεια με εργασίες</a:t>
            </a:r>
            <a:r>
              <a:rPr lang="en" sz="1600" dirty="0">
                <a:solidFill>
                  <a:srgbClr val="445D73"/>
                </a:solidFill>
                <a:highlight>
                  <a:srgbClr val="FFFFFF"/>
                </a:highlight>
              </a:rPr>
              <a:t>.</a:t>
            </a:r>
            <a:endParaRPr sz="1600" dirty="0">
              <a:solidFill>
                <a:srgbClr val="445D73"/>
              </a:solidFill>
              <a:highlight>
                <a:srgbClr val="FFFFFF"/>
              </a:highlight>
            </a:endParaRPr>
          </a:p>
          <a:p>
            <a:pPr marL="609600" lvl="0" indent="-406400">
              <a:buSzPts val="1600"/>
              <a:buChar char="●"/>
            </a:pPr>
            <a:r>
              <a:rPr lang="el-GR" sz="1600" b="1" dirty="0"/>
              <a:t>Ασύγχρονη μάθηση</a:t>
            </a:r>
            <a:r>
              <a:rPr lang="en" sz="1600" b="1" dirty="0">
                <a:solidFill>
                  <a:srgbClr val="445D73"/>
                </a:solidFill>
                <a:highlight>
                  <a:srgbClr val="FFFFFF"/>
                </a:highlight>
              </a:rPr>
              <a:t>:</a:t>
            </a:r>
            <a:endParaRPr sz="1600" dirty="0">
              <a:solidFill>
                <a:srgbClr val="445D73"/>
              </a:solidFill>
              <a:highlight>
                <a:srgbClr val="FFFFFF"/>
              </a:highlight>
            </a:endParaRPr>
          </a:p>
          <a:p>
            <a:pPr marL="1219200" lvl="1" indent="-406400">
              <a:buSzPts val="1600"/>
              <a:buChar char="○"/>
            </a:pPr>
            <a:r>
              <a:rPr lang="el-GR" sz="1600" dirty="0"/>
              <a:t>Παροχή πρόσβασης σε προηχογραφημένες διαλέξεις και αναγνώσεις που είναι προσβάσιμες σε άτομα με αναπηρίες, παρέχοντας λεζάντες και μεταγραφές για βίντεο και ηχογραφήσεις και παρέχοντας εναλλακτικές μορφές για υλικό κειμένου, όπως κείμενο φιλικό προς μεγάλα έντυπα και αναγνώστες οθόνης.
Χρησιμοποιήστε φόρουμ συζήτησης για να ενθαρρύνετε τους ανθρώπους να συζητήσουν το υλικό του μαθήματος και να μάθουν ο ένας από τον άλλο.
Δώστε στους ανθρώπους γραπτές εργασίες και άλλες δραστηριότητες που μπορούν να ολοκληρώσουν με το δικό τους ρυθμό</a:t>
            </a:r>
            <a:r>
              <a:rPr lang="en" sz="1600" dirty="0">
                <a:solidFill>
                  <a:srgbClr val="445D73"/>
                </a:solidFill>
                <a:highlight>
                  <a:srgbClr val="FFFFFF"/>
                </a:highlight>
              </a:rPr>
              <a:t>.</a:t>
            </a:r>
            <a:endParaRPr sz="1600" dirty="0">
              <a:solidFill>
                <a:srgbClr val="445D73"/>
              </a:solidFill>
              <a:highlight>
                <a:srgbClr val="FFFFFF"/>
              </a:highlight>
            </a:endParaRPr>
          </a:p>
          <a:p>
            <a:pPr marL="0" lvl="0" indent="0">
              <a:spcBef>
                <a:spcPts val="2900"/>
              </a:spcBef>
              <a:spcAft>
                <a:spcPts val="2400"/>
              </a:spcAft>
              <a:buNone/>
            </a:pPr>
            <a:r>
              <a:rPr lang="el-GR" sz="1600" dirty="0"/>
              <a:t>Συνδυάζοντας τεχνικές σύγχρονης και ασύγχρονης μάθησης, οι εκπαιδευτές μπορούν να δημιουργήσουν ένα δυναμικό μαθησιακό περιβάλλον που ενσωματώνει τα οφέλη και των δύο προσεγγίσεων</a:t>
            </a:r>
            <a:r>
              <a:rPr lang="en" sz="1600" dirty="0">
                <a:highlight>
                  <a:srgbClr val="FFFFFF"/>
                </a:highlight>
              </a:rPr>
              <a:t>.</a:t>
            </a:r>
            <a:endParaRPr sz="1600" dirty="0">
              <a:solidFill>
                <a:srgbClr val="445D73"/>
              </a:solidFill>
              <a:highlight>
                <a:srgbClr val="FFFFFF"/>
              </a:highlight>
            </a:endParaRPr>
          </a:p>
        </p:txBody>
      </p:sp>
      <p:sp>
        <p:nvSpPr>
          <p:cNvPr id="450" name="Google Shape;450;p57"/>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54"/>
        <p:cNvGrpSpPr/>
        <p:nvPr/>
      </p:nvGrpSpPr>
      <p:grpSpPr>
        <a:xfrm>
          <a:off x="0" y="0"/>
          <a:ext cx="0" cy="0"/>
          <a:chOff x="0" y="0"/>
          <a:chExt cx="0" cy="0"/>
        </a:xfrm>
      </p:grpSpPr>
      <p:sp>
        <p:nvSpPr>
          <p:cNvPr id="455" name="Google Shape;455;p58"/>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2700" dirty="0"/>
              <a:t>Ενδυνάμωση μέσω προσβάσιμης διαδικτυακής επικοινωνίας</a:t>
            </a:r>
            <a:endParaRPr sz="3500" dirty="0"/>
          </a:p>
        </p:txBody>
      </p:sp>
      <p:sp>
        <p:nvSpPr>
          <p:cNvPr id="456" name="Google Shape;456;p58"/>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nSpc>
                <a:spcPct val="100000"/>
              </a:lnSpc>
              <a:spcBef>
                <a:spcPts val="400"/>
              </a:spcBef>
              <a:buNone/>
            </a:pPr>
            <a:r>
              <a:rPr lang="el-GR" sz="1600" i="1" dirty="0">
                <a:solidFill>
                  <a:schemeClr val="accent6"/>
                </a:solidFill>
              </a:rPr>
              <a:t>Ας παρατηρήσουμε τις δυσκολίες της διαδικτυακής επικοινωνίας και ας εντοπίσουμε λύσεις</a:t>
            </a:r>
            <a:endParaRPr sz="1600" i="1" dirty="0">
              <a:solidFill>
                <a:schemeClr val="accent6"/>
              </a:solidFill>
            </a:endParaRPr>
          </a:p>
          <a:p>
            <a:pPr marL="0" lvl="0" indent="0">
              <a:lnSpc>
                <a:spcPct val="100000"/>
              </a:lnSpc>
              <a:spcBef>
                <a:spcPts val="2400"/>
              </a:spcBef>
              <a:buNone/>
            </a:pPr>
            <a:r>
              <a:rPr lang="el-GR" sz="1600" dirty="0">
                <a:solidFill>
                  <a:schemeClr val="accent6"/>
                </a:solidFill>
              </a:rPr>
              <a:t>Τα άτομα με αναπηρία ενδέχεται να αντιμετωπίσουν ποικίλες προκλήσεις κατά την επικοινωνία τους στο διαδίκτυο. Αυτές οι προκλήσεις μπορεί να διαφέρουν ανάλογα με τον τύπο της αναπηρίας και τη συγκεκριμένη πλατφόρμα επικοινωνίας που χρησιμοποιείται. Ορισμένες κοινές προκλήσεις περιλαμβάνουν:</a:t>
            </a:r>
            <a:r>
              <a:rPr lang="en" sz="1600" dirty="0">
                <a:solidFill>
                  <a:schemeClr val="accent6"/>
                </a:solidFill>
              </a:rPr>
              <a:t>:</a:t>
            </a:r>
            <a:endParaRPr sz="1600" dirty="0">
              <a:solidFill>
                <a:schemeClr val="accent6"/>
              </a:solidFill>
            </a:endParaRPr>
          </a:p>
          <a:p>
            <a:pPr marL="1219200" lvl="1" indent="-400050">
              <a:lnSpc>
                <a:spcPct val="100000"/>
              </a:lnSpc>
              <a:spcBef>
                <a:spcPts val="2400"/>
              </a:spcBef>
              <a:buClr>
                <a:schemeClr val="accent6"/>
              </a:buClr>
              <a:buSzPts val="1500"/>
              <a:buChar char="○"/>
            </a:pPr>
            <a:r>
              <a:rPr lang="el-GR" sz="1600" b="1" dirty="0">
                <a:solidFill>
                  <a:schemeClr val="accent6"/>
                </a:solidFill>
              </a:rPr>
              <a:t>Προσβασιμότητα</a:t>
            </a:r>
            <a:r>
              <a:rPr lang="en" sz="1600" b="1" dirty="0">
                <a:solidFill>
                  <a:schemeClr val="accent6"/>
                </a:solidFill>
              </a:rPr>
              <a:t>:</a:t>
            </a:r>
            <a:r>
              <a:rPr lang="en" sz="1600" dirty="0">
                <a:solidFill>
                  <a:schemeClr val="accent6"/>
                </a:solidFill>
              </a:rPr>
              <a:t> </a:t>
            </a:r>
            <a:r>
              <a:rPr lang="el-GR" sz="1600" dirty="0">
                <a:solidFill>
                  <a:schemeClr val="accent6"/>
                </a:solidFill>
              </a:rPr>
              <a:t>Ορισμένα διαδικτυακά περιεχόμενα και πλατφόρμες ενδέχεται να μην είναι προσβάσιμα σε άτομα με αναπηρία. Για παράδειγμα, οι τοποθεσίες Web που δεν έχουν σχεδιαστεί για χρήση με προγράμματα ανάγνωσης οθόνης ενδέχεται να είναι δύσκολο ή αδύνατο να χρησιμοποιηθούν από άτομα που είναι τυφλά ή με προβλήματα όρασης</a:t>
            </a:r>
            <a:r>
              <a:rPr lang="en" sz="1600" dirty="0">
                <a:solidFill>
                  <a:schemeClr val="accent6"/>
                </a:solidFill>
              </a:rPr>
              <a:t>.</a:t>
            </a:r>
            <a:endParaRPr sz="1600" dirty="0">
              <a:solidFill>
                <a:schemeClr val="accent6"/>
              </a:solidFill>
            </a:endParaRPr>
          </a:p>
          <a:p>
            <a:pPr marL="1219200" lvl="1" indent="-400050">
              <a:lnSpc>
                <a:spcPct val="100000"/>
              </a:lnSpc>
              <a:spcBef>
                <a:spcPts val="1000"/>
              </a:spcBef>
              <a:buClr>
                <a:schemeClr val="accent6"/>
              </a:buClr>
              <a:buSzPts val="1500"/>
              <a:buChar char="○"/>
            </a:pPr>
            <a:r>
              <a:rPr lang="el-GR" sz="1600" b="1" dirty="0">
                <a:solidFill>
                  <a:schemeClr val="accent6"/>
                </a:solidFill>
              </a:rPr>
              <a:t>Δεξιότητες επικοινωνίας</a:t>
            </a:r>
            <a:r>
              <a:rPr lang="en" sz="1600" b="1" dirty="0">
                <a:solidFill>
                  <a:schemeClr val="accent6"/>
                </a:solidFill>
              </a:rPr>
              <a:t>: </a:t>
            </a:r>
            <a:r>
              <a:rPr lang="el-GR" sz="1600" dirty="0">
                <a:solidFill>
                  <a:schemeClr val="accent6"/>
                </a:solidFill>
              </a:rPr>
              <a:t>Ορισμένα άτομα με αναπηρίες μπορεί να έχουν δυσκολία στην επικοινωνία, είτε προφορικά είτε γραπτά. Αυτό μπορεί να τους δυσκολέψει να συμμετάσχουν σε διαδικτυακές συζητήσεις και δραστηριότητες</a:t>
            </a:r>
            <a:r>
              <a:rPr lang="en" sz="1600" dirty="0">
                <a:solidFill>
                  <a:schemeClr val="accent6"/>
                </a:solidFill>
              </a:rPr>
              <a:t>.</a:t>
            </a:r>
            <a:endParaRPr sz="1600" dirty="0">
              <a:solidFill>
                <a:schemeClr val="accent6"/>
              </a:solidFill>
            </a:endParaRPr>
          </a:p>
          <a:p>
            <a:pPr marL="1219200" lvl="1" indent="-400050">
              <a:lnSpc>
                <a:spcPct val="100000"/>
              </a:lnSpc>
              <a:spcBef>
                <a:spcPts val="1000"/>
              </a:spcBef>
              <a:buClr>
                <a:schemeClr val="accent6"/>
              </a:buClr>
              <a:buSzPts val="1500"/>
              <a:buChar char="○"/>
            </a:pPr>
            <a:r>
              <a:rPr lang="el-GR" sz="1600" b="1" dirty="0">
                <a:solidFill>
                  <a:schemeClr val="accent6"/>
                </a:solidFill>
              </a:rPr>
              <a:t>Στίγμα και διακρίσεις</a:t>
            </a:r>
            <a:r>
              <a:rPr lang="en" sz="1600" b="1" dirty="0">
                <a:solidFill>
                  <a:schemeClr val="accent6"/>
                </a:solidFill>
              </a:rPr>
              <a:t>: </a:t>
            </a:r>
            <a:r>
              <a:rPr lang="el-GR" sz="1600" dirty="0">
                <a:solidFill>
                  <a:schemeClr val="accent6"/>
                </a:solidFill>
              </a:rPr>
              <a:t>Τα άτομα με αναπηρία μπορεί επίσης να βιώσουν στίγμα και διακρίσεις κατά την επικοινωνία τους στο διαδίκτυο. Αυτό μπορεί να τους αποθαρρύνει από τη συμμετοχή σε διαδικτυακές κοινότητες και μπορεί να τους δυσκολέψει να οικοδομήσουν σχέσεις με άλλους</a:t>
            </a:r>
            <a:r>
              <a:rPr lang="en" sz="1600" dirty="0">
                <a:solidFill>
                  <a:schemeClr val="accent6"/>
                </a:solidFill>
              </a:rPr>
              <a:t>.</a:t>
            </a:r>
            <a:endParaRPr sz="1600" dirty="0">
              <a:solidFill>
                <a:schemeClr val="accent6"/>
              </a:solidFill>
            </a:endParaRPr>
          </a:p>
          <a:p>
            <a:pPr marL="0" lvl="0" indent="0" algn="l" rtl="0">
              <a:lnSpc>
                <a:spcPct val="100000"/>
              </a:lnSpc>
              <a:spcBef>
                <a:spcPts val="1000"/>
              </a:spcBef>
              <a:spcAft>
                <a:spcPts val="0"/>
              </a:spcAft>
              <a:buNone/>
            </a:pPr>
            <a:endParaRPr sz="1600" b="1" dirty="0">
              <a:solidFill>
                <a:schemeClr val="accent6"/>
              </a:solidFill>
              <a:highlight>
                <a:srgbClr val="FFFFFF"/>
              </a:highlight>
            </a:endParaRPr>
          </a:p>
        </p:txBody>
      </p:sp>
      <p:sp>
        <p:nvSpPr>
          <p:cNvPr id="457" name="Google Shape;457;p58"/>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pic>
        <p:nvPicPr>
          <p:cNvPr id="458" name="Google Shape;458;p58"/>
          <p:cNvPicPr preferRelativeResize="0"/>
          <p:nvPr/>
        </p:nvPicPr>
        <p:blipFill rotWithShape="1">
          <a:blip r:embed="rId3">
            <a:alphaModFix/>
          </a:blip>
          <a:srcRect/>
          <a:stretch/>
        </p:blipFill>
        <p:spPr>
          <a:xfrm rot="7839725">
            <a:off x="397785" y="3516243"/>
            <a:ext cx="1737407" cy="161579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62"/>
        <p:cNvGrpSpPr/>
        <p:nvPr/>
      </p:nvGrpSpPr>
      <p:grpSpPr>
        <a:xfrm>
          <a:off x="0" y="0"/>
          <a:ext cx="0" cy="0"/>
          <a:chOff x="0" y="0"/>
          <a:chExt cx="0" cy="0"/>
        </a:xfrm>
      </p:grpSpPr>
      <p:sp>
        <p:nvSpPr>
          <p:cNvPr id="463" name="Google Shape;463;p59"/>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2700" dirty="0"/>
              <a:t>Ενδυνάμωση μέσω προσβάσιμης διαδικτυακής επικοινωνίας</a:t>
            </a:r>
            <a:endParaRPr sz="2700" dirty="0"/>
          </a:p>
        </p:txBody>
      </p:sp>
      <p:sp>
        <p:nvSpPr>
          <p:cNvPr id="464" name="Google Shape;464;p59"/>
          <p:cNvSpPr txBox="1">
            <a:spLocks noGrp="1"/>
          </p:cNvSpPr>
          <p:nvPr>
            <p:ph type="body" idx="1"/>
          </p:nvPr>
        </p:nvSpPr>
        <p:spPr>
          <a:xfrm>
            <a:off x="880722" y="1123282"/>
            <a:ext cx="5549531" cy="697500"/>
          </a:xfrm>
          <a:prstGeom prst="rect">
            <a:avLst/>
          </a:prstGeom>
          <a:noFill/>
          <a:ln>
            <a:noFill/>
          </a:ln>
        </p:spPr>
        <p:txBody>
          <a:bodyPr spcFirstLastPara="1" wrap="square" lIns="126300" tIns="126300" rIns="126300" bIns="126300" anchor="t" anchorCtr="0">
            <a:noAutofit/>
          </a:bodyPr>
          <a:lstStyle/>
          <a:p>
            <a:pPr marL="0" lvl="0" indent="0">
              <a:buNone/>
            </a:pPr>
            <a:r>
              <a:rPr lang="el-GR" dirty="0">
                <a:solidFill>
                  <a:schemeClr val="accent6"/>
                </a:solidFill>
              </a:rPr>
              <a:t>Η αντιμετώπιση αυτών των προκλήσεων απαιτεί δέσμευση για προσβάσιμο σχεδιασμό, πρακτικές χωρίς αποκλεισμούς και ευαισθητοποίηση (π.χ. προσφορά κατάρτισης ευαισθησίας), διασφαλίζοντας ότι ο ψηφιακός κόσμος γίνεται ένας χώρος όπου η φωνή όλων ακούγεται και εκτιμάται</a:t>
            </a:r>
            <a:r>
              <a:rPr lang="en" dirty="0">
                <a:solidFill>
                  <a:schemeClr val="accent6"/>
                </a:solidFill>
              </a:rPr>
              <a:t>.</a:t>
            </a:r>
            <a:endParaRPr dirty="0">
              <a:solidFill>
                <a:schemeClr val="accent6"/>
              </a:solidFill>
            </a:endParaRPr>
          </a:p>
          <a:p>
            <a:pPr marL="0" lvl="0" indent="0" algn="l" rtl="0">
              <a:lnSpc>
                <a:spcPct val="115000"/>
              </a:lnSpc>
              <a:spcBef>
                <a:spcPts val="0"/>
              </a:spcBef>
              <a:spcAft>
                <a:spcPts val="0"/>
              </a:spcAft>
              <a:buNone/>
            </a:pPr>
            <a:endParaRPr dirty="0">
              <a:solidFill>
                <a:schemeClr val="accent6"/>
              </a:solidFill>
            </a:endParaRPr>
          </a:p>
          <a:p>
            <a:pPr marL="0" lvl="0" indent="0">
              <a:buNone/>
            </a:pPr>
            <a:r>
              <a:rPr lang="en" dirty="0">
                <a:solidFill>
                  <a:schemeClr val="accent6"/>
                </a:solidFill>
              </a:rPr>
              <a:t>        </a:t>
            </a:r>
            <a:r>
              <a:rPr lang="el-GR" dirty="0">
                <a:solidFill>
                  <a:schemeClr val="accent6"/>
                </a:solidFill>
              </a:rPr>
              <a:t>Αυτό επιτρέπει στα άτομα με ειδικές ανάγκες:
Συνδεθείτε με άλλους και συμμετέχετε σε κοινωνικές δραστηριότητες.
Πρόσβαση σε πληροφορίες και πόρους.
Ξεπεράστε τα εμπόδια επικοινωνίας που αντιμετωπίζετε εκτός σύνδεσης</a:t>
            </a:r>
            <a:r>
              <a:rPr lang="en" dirty="0">
                <a:solidFill>
                  <a:schemeClr val="accent6"/>
                </a:solidFill>
              </a:rPr>
              <a:t>.</a:t>
            </a:r>
            <a:endParaRPr dirty="0">
              <a:solidFill>
                <a:schemeClr val="accent6"/>
              </a:solidFill>
            </a:endParaRPr>
          </a:p>
          <a:p>
            <a:pPr marL="0" lvl="0" indent="0" algn="l" rtl="0">
              <a:lnSpc>
                <a:spcPct val="115000"/>
              </a:lnSpc>
              <a:spcBef>
                <a:spcPts val="1000"/>
              </a:spcBef>
              <a:spcAft>
                <a:spcPts val="0"/>
              </a:spcAft>
              <a:buNone/>
            </a:pPr>
            <a:endParaRPr dirty="0">
              <a:solidFill>
                <a:schemeClr val="accent6"/>
              </a:solidFill>
            </a:endParaRPr>
          </a:p>
          <a:p>
            <a:pPr marL="0" lvl="0" indent="0" algn="l" rtl="0">
              <a:lnSpc>
                <a:spcPct val="115000"/>
              </a:lnSpc>
              <a:spcBef>
                <a:spcPts val="0"/>
              </a:spcBef>
              <a:spcAft>
                <a:spcPts val="0"/>
              </a:spcAft>
              <a:buNone/>
            </a:pPr>
            <a:endParaRPr b="1" dirty="0"/>
          </a:p>
          <a:p>
            <a:pPr marL="0" lvl="0" indent="0" algn="l" rtl="0">
              <a:lnSpc>
                <a:spcPct val="115000"/>
              </a:lnSpc>
              <a:spcBef>
                <a:spcPts val="0"/>
              </a:spcBef>
              <a:spcAft>
                <a:spcPts val="0"/>
              </a:spcAft>
              <a:buNone/>
            </a:pPr>
            <a:endParaRPr b="1" dirty="0"/>
          </a:p>
        </p:txBody>
      </p:sp>
      <p:sp>
        <p:nvSpPr>
          <p:cNvPr id="465" name="Google Shape;465;p59"/>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a:p>
        </p:txBody>
      </p:sp>
      <p:pic>
        <p:nvPicPr>
          <p:cNvPr id="466" name="Google Shape;466;p59"/>
          <p:cNvPicPr preferRelativeResize="0"/>
          <p:nvPr/>
        </p:nvPicPr>
        <p:blipFill rotWithShape="1">
          <a:blip r:embed="rId3">
            <a:alphaModFix/>
          </a:blip>
          <a:srcRect t="29" b="29"/>
          <a:stretch/>
        </p:blipFill>
        <p:spPr>
          <a:xfrm>
            <a:off x="6540225" y="1993825"/>
            <a:ext cx="5368939" cy="3577050"/>
          </a:xfrm>
          <a:prstGeom prst="rect">
            <a:avLst/>
          </a:prstGeom>
          <a:noFill/>
          <a:ln>
            <a:noFill/>
          </a:ln>
          <a:effectLst>
            <a:outerShdw dist="228600" dir="13680000" algn="bl" rotWithShape="0">
              <a:srgbClr val="FF9900"/>
            </a:outerShdw>
          </a:effectLst>
        </p:spPr>
      </p:pic>
      <p:pic>
        <p:nvPicPr>
          <p:cNvPr id="467" name="Google Shape;467;p59"/>
          <p:cNvPicPr preferRelativeResize="0"/>
          <p:nvPr/>
        </p:nvPicPr>
        <p:blipFill rotWithShape="1">
          <a:blip r:embed="rId4">
            <a:alphaModFix/>
          </a:blip>
          <a:srcRect/>
          <a:stretch/>
        </p:blipFill>
        <p:spPr>
          <a:xfrm rot="-5400000">
            <a:off x="348598" y="4338827"/>
            <a:ext cx="454748" cy="592639"/>
          </a:xfrm>
          <a:prstGeom prst="rect">
            <a:avLst/>
          </a:prstGeom>
          <a:noFill/>
          <a:ln>
            <a:noFill/>
          </a:ln>
        </p:spPr>
      </p:pic>
      <p:pic>
        <p:nvPicPr>
          <p:cNvPr id="468" name="Google Shape;468;p59"/>
          <p:cNvPicPr preferRelativeResize="0"/>
          <p:nvPr/>
        </p:nvPicPr>
        <p:blipFill rotWithShape="1">
          <a:blip r:embed="rId5">
            <a:alphaModFix/>
          </a:blip>
          <a:srcRect/>
          <a:stretch/>
        </p:blipFill>
        <p:spPr>
          <a:xfrm rot="-5400000">
            <a:off x="348607" y="5274555"/>
            <a:ext cx="454748" cy="592639"/>
          </a:xfrm>
          <a:prstGeom prst="rect">
            <a:avLst/>
          </a:prstGeom>
          <a:noFill/>
          <a:ln>
            <a:noFill/>
          </a:ln>
        </p:spPr>
      </p:pic>
      <p:pic>
        <p:nvPicPr>
          <p:cNvPr id="469" name="Google Shape;469;p59"/>
          <p:cNvPicPr preferRelativeResize="0"/>
          <p:nvPr/>
        </p:nvPicPr>
        <p:blipFill rotWithShape="1">
          <a:blip r:embed="rId6">
            <a:alphaModFix/>
          </a:blip>
          <a:srcRect/>
          <a:stretch/>
        </p:blipFill>
        <p:spPr>
          <a:xfrm rot="-5400000">
            <a:off x="348597" y="5981698"/>
            <a:ext cx="454748" cy="5926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66"/>
                                        </p:tgtEl>
                                        <p:attrNameLst>
                                          <p:attrName>style.visibility</p:attrName>
                                        </p:attrNameLst>
                                      </p:cBhvr>
                                      <p:to>
                                        <p:strVal val="visible"/>
                                      </p:to>
                                    </p:set>
                                    <p:anim calcmode="lin" valueType="num">
                                      <p:cBhvr additive="base">
                                        <p:cTn id="7" dur="2700"/>
                                        <p:tgtEl>
                                          <p:spTgt spid="466"/>
                                        </p:tgtEl>
                                        <p:attrNameLst>
                                          <p:attrName>ppt_w</p:attrName>
                                        </p:attrNameLst>
                                      </p:cBhvr>
                                      <p:tavLst>
                                        <p:tav tm="0">
                                          <p:val>
                                            <p:strVal val="0"/>
                                          </p:val>
                                        </p:tav>
                                        <p:tav tm="100000">
                                          <p:val>
                                            <p:strVal val="#ppt_w"/>
                                          </p:val>
                                        </p:tav>
                                      </p:tavLst>
                                    </p:anim>
                                    <p:anim calcmode="lin" valueType="num">
                                      <p:cBhvr additive="base">
                                        <p:cTn id="8" dur="2700"/>
                                        <p:tgtEl>
                                          <p:spTgt spid="46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73"/>
        <p:cNvGrpSpPr/>
        <p:nvPr/>
      </p:nvGrpSpPr>
      <p:grpSpPr>
        <a:xfrm>
          <a:off x="0" y="0"/>
          <a:ext cx="0" cy="0"/>
          <a:chOff x="0" y="0"/>
          <a:chExt cx="0" cy="0"/>
        </a:xfrm>
      </p:grpSpPr>
      <p:sp>
        <p:nvSpPr>
          <p:cNvPr id="474" name="Google Shape;474;p60"/>
          <p:cNvSpPr/>
          <p:nvPr/>
        </p:nvSpPr>
        <p:spPr>
          <a:xfrm>
            <a:off x="959760" y="1276198"/>
            <a:ext cx="2207100" cy="1241700"/>
          </a:xfrm>
          <a:prstGeom prst="ellipse">
            <a:avLst/>
          </a:pr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475" name="Google Shape;475;p60"/>
          <p:cNvSpPr txBox="1">
            <a:spLocks noGrp="1"/>
          </p:cNvSpPr>
          <p:nvPr>
            <p:ph type="title"/>
          </p:nvPr>
        </p:nvSpPr>
        <p:spPr>
          <a:xfrm>
            <a:off x="603425" y="3037600"/>
            <a:ext cx="4213500" cy="1994100"/>
          </a:xfrm>
          <a:prstGeom prst="rect">
            <a:avLst/>
          </a:prstGeom>
          <a:noFill/>
          <a:ln>
            <a:noFill/>
          </a:ln>
        </p:spPr>
        <p:txBody>
          <a:bodyPr spcFirstLastPara="1" wrap="square" lIns="126300" tIns="126300" rIns="126300" bIns="126300" anchor="ctr" anchorCtr="0">
            <a:noAutofit/>
          </a:bodyPr>
          <a:lstStyle/>
          <a:p>
            <a:pPr lvl="0"/>
            <a:r>
              <a:rPr lang="el-GR" sz="3800" dirty="0">
                <a:solidFill>
                  <a:schemeClr val="accent1"/>
                </a:solidFill>
              </a:rPr>
              <a:t>Τεχνικές λεκτικής επικοινωνίας στην ηλεκτρονική εκπαίδευση</a:t>
            </a:r>
            <a:endParaRPr sz="3800" dirty="0">
              <a:solidFill>
                <a:schemeClr val="accent1"/>
              </a:solidFill>
            </a:endParaRPr>
          </a:p>
        </p:txBody>
      </p:sp>
      <p:sp>
        <p:nvSpPr>
          <p:cNvPr id="476" name="Google Shape;476;p60"/>
          <p:cNvSpPr txBox="1">
            <a:spLocks noGrp="1"/>
          </p:cNvSpPr>
          <p:nvPr>
            <p:ph type="title" idx="2"/>
          </p:nvPr>
        </p:nvSpPr>
        <p:spPr>
          <a:xfrm>
            <a:off x="977741" y="1123789"/>
            <a:ext cx="2171100" cy="14964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8300"/>
              <a:buNone/>
            </a:pPr>
            <a:r>
              <a:rPr lang="en"/>
              <a:t>03</a:t>
            </a:r>
            <a:endParaRPr/>
          </a:p>
        </p:txBody>
      </p:sp>
      <p:sp>
        <p:nvSpPr>
          <p:cNvPr id="477" name="Google Shape;477;p60"/>
          <p:cNvSpPr txBox="1">
            <a:spLocks noGrp="1"/>
          </p:cNvSpPr>
          <p:nvPr>
            <p:ph type="subTitle" idx="1"/>
          </p:nvPr>
        </p:nvSpPr>
        <p:spPr>
          <a:xfrm>
            <a:off x="1279360" y="6880622"/>
            <a:ext cx="4629600" cy="10740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2000"/>
              <a:buNone/>
            </a:pPr>
            <a:r>
              <a:rPr lang="en">
                <a:solidFill>
                  <a:schemeClr val="accent1"/>
                </a:solidFill>
              </a:rPr>
              <a:t>Definition, importance and communication process</a:t>
            </a:r>
            <a:endParaRPr>
              <a:solidFill>
                <a:schemeClr val="accent1"/>
              </a:solidFill>
            </a:endParaRPr>
          </a:p>
          <a:p>
            <a:pPr marL="0" lvl="0" indent="0" algn="l" rtl="0">
              <a:lnSpc>
                <a:spcPct val="100000"/>
              </a:lnSpc>
              <a:spcBef>
                <a:spcPts val="0"/>
              </a:spcBef>
              <a:spcAft>
                <a:spcPts val="0"/>
              </a:spcAft>
              <a:buSzPts val="2000"/>
              <a:buNone/>
            </a:pPr>
            <a:endParaRPr/>
          </a:p>
        </p:txBody>
      </p:sp>
      <p:pic>
        <p:nvPicPr>
          <p:cNvPr id="478" name="Google Shape;478;p60"/>
          <p:cNvPicPr preferRelativeResize="0"/>
          <p:nvPr/>
        </p:nvPicPr>
        <p:blipFill>
          <a:blip r:embed="rId3">
            <a:alphaModFix/>
          </a:blip>
          <a:stretch>
            <a:fillRect/>
          </a:stretch>
        </p:blipFill>
        <p:spPr>
          <a:xfrm>
            <a:off x="5547545" y="1749400"/>
            <a:ext cx="6641403" cy="3236389"/>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82"/>
        <p:cNvGrpSpPr/>
        <p:nvPr/>
      </p:nvGrpSpPr>
      <p:grpSpPr>
        <a:xfrm>
          <a:off x="0" y="0"/>
          <a:ext cx="0" cy="0"/>
          <a:chOff x="0" y="0"/>
          <a:chExt cx="0" cy="0"/>
        </a:xfrm>
      </p:grpSpPr>
      <p:sp>
        <p:nvSpPr>
          <p:cNvPr id="483" name="Google Shape;483;p61"/>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2700" dirty="0"/>
              <a:t>Τεχνικές λεκτικής επικοινωνίας στην ηλεκτρονική εκπαίδευση</a:t>
            </a:r>
            <a:endParaRPr sz="2700" dirty="0"/>
          </a:p>
        </p:txBody>
      </p:sp>
      <p:sp>
        <p:nvSpPr>
          <p:cNvPr id="484" name="Google Shape;484;p61"/>
          <p:cNvSpPr txBox="1">
            <a:spLocks noGrp="1"/>
          </p:cNvSpPr>
          <p:nvPr>
            <p:ph type="body" idx="1"/>
          </p:nvPr>
        </p:nvSpPr>
        <p:spPr>
          <a:xfrm>
            <a:off x="959762" y="1455354"/>
            <a:ext cx="10269300" cy="697500"/>
          </a:xfrm>
          <a:prstGeom prst="rect">
            <a:avLst/>
          </a:prstGeom>
          <a:noFill/>
          <a:ln>
            <a:noFill/>
          </a:ln>
        </p:spPr>
        <p:txBody>
          <a:bodyPr spcFirstLastPara="1" wrap="square" lIns="126300" tIns="126300" rIns="126300" bIns="126300" anchor="t" anchorCtr="0">
            <a:noAutofit/>
          </a:bodyPr>
          <a:lstStyle/>
          <a:p>
            <a:pPr marL="0" lvl="0" indent="0">
              <a:buNone/>
            </a:pPr>
            <a:r>
              <a:rPr lang="el-GR" sz="1900" dirty="0"/>
              <a:t>Η γνώση των τεχνικών λεκτικής επικοινωνίας είναι απαραίτητη για την προώθηση διαδικτυακών περιβαλλόντων μάθησης χωρίς αποκλεισμούς</a:t>
            </a:r>
            <a:r>
              <a:rPr lang="en" sz="1900" dirty="0"/>
              <a:t>:</a:t>
            </a:r>
            <a:endParaRPr sz="1900" dirty="0"/>
          </a:p>
          <a:p>
            <a:pPr marL="609600" lvl="0" indent="-450850">
              <a:buSzPts val="2300"/>
              <a:buChar char="●"/>
            </a:pPr>
            <a:r>
              <a:rPr lang="el-GR" sz="1900" b="1" dirty="0"/>
              <a:t>Σαφής και συνοπτική γλώσσα</a:t>
            </a:r>
            <a:r>
              <a:rPr lang="en" sz="1900" b="1" dirty="0"/>
              <a:t>:</a:t>
            </a:r>
            <a:r>
              <a:rPr lang="en" sz="1900" dirty="0"/>
              <a:t> </a:t>
            </a:r>
            <a:r>
              <a:rPr lang="el-GR" sz="1900" dirty="0"/>
              <a:t>Απλοποιήστε πολύπλοκες ιδέες, σπάστε τις σε διαχειρίσιμα μέρη για βελτιωμένη κατανόηση</a:t>
            </a:r>
            <a:r>
              <a:rPr lang="en" sz="1900" dirty="0"/>
              <a:t>.</a:t>
            </a:r>
            <a:endParaRPr sz="1900" dirty="0"/>
          </a:p>
          <a:p>
            <a:pPr marL="609600" lvl="0" indent="-450850">
              <a:buSzPts val="2300"/>
              <a:buChar char="●"/>
            </a:pPr>
            <a:r>
              <a:rPr lang="el-GR" sz="1900" b="1" dirty="0">
                <a:solidFill>
                  <a:schemeClr val="lt2"/>
                </a:solidFill>
              </a:rPr>
              <a:t>Ενεργητική ακρόαση</a:t>
            </a:r>
            <a:r>
              <a:rPr lang="en" sz="1900" b="1" dirty="0">
                <a:solidFill>
                  <a:schemeClr val="lt2"/>
                </a:solidFill>
              </a:rPr>
              <a:t>: </a:t>
            </a:r>
            <a:r>
              <a:rPr lang="el-GR" sz="1900" dirty="0"/>
              <a:t>Δώστε προσοχή, κάντε διευκρινιστικές ερωτήσεις και συνοψίστε για να διασφαλίσετε την κατανόηση, ειδικά για άτομα με προβλήματα ακοής</a:t>
            </a:r>
            <a:r>
              <a:rPr lang="en" sz="1900" dirty="0"/>
              <a:t>.</a:t>
            </a:r>
            <a:endParaRPr sz="1900" dirty="0"/>
          </a:p>
          <a:p>
            <a:pPr marL="609600" lvl="0" indent="-450850">
              <a:buSzPts val="2300"/>
              <a:buChar char="●"/>
            </a:pPr>
            <a:r>
              <a:rPr lang="el-GR" sz="1900" b="1" dirty="0">
                <a:solidFill>
                  <a:schemeClr val="dk1"/>
                </a:solidFill>
              </a:rPr>
              <a:t>Τόνος και χιούμορ</a:t>
            </a:r>
            <a:r>
              <a:rPr lang="en" sz="1900" b="1" dirty="0">
                <a:solidFill>
                  <a:schemeClr val="dk1"/>
                </a:solidFill>
              </a:rPr>
              <a:t>:</a:t>
            </a:r>
            <a:r>
              <a:rPr lang="en" sz="1900" dirty="0"/>
              <a:t> </a:t>
            </a:r>
            <a:r>
              <a:rPr lang="el-GR" sz="1900" dirty="0"/>
              <a:t>Προσέξτε τον τόνο. Αποφύγετε το διφορούμενο χιούμορ για να αποφύγετε παρερμηνείες, εξασφαλίζοντας σεβασμό και θετικές αλληλεπιδράσεις</a:t>
            </a:r>
            <a:r>
              <a:rPr lang="en" sz="1900" dirty="0"/>
              <a:t>.</a:t>
            </a:r>
            <a:endParaRPr sz="1900" dirty="0"/>
          </a:p>
          <a:p>
            <a:pPr marL="609600" lvl="0" indent="-450850">
              <a:buSzPts val="2300"/>
              <a:buChar char="●"/>
            </a:pPr>
            <a:r>
              <a:rPr lang="el-GR" sz="1900" b="1" dirty="0"/>
              <a:t>Αποφεύγοντας την αργκό</a:t>
            </a:r>
            <a:r>
              <a:rPr lang="en" sz="1900" b="1" dirty="0"/>
              <a:t>:</a:t>
            </a:r>
            <a:r>
              <a:rPr lang="en" sz="1900" dirty="0"/>
              <a:t> </a:t>
            </a:r>
            <a:r>
              <a:rPr lang="el-GR" sz="1900" dirty="0"/>
              <a:t>Απλούστευση των τεχνικών όρων. παρέχουν σαφείς ορισμούς για την ενίσχυση της προσβασιμότητας</a:t>
            </a:r>
            <a:r>
              <a:rPr lang="en" sz="1900" dirty="0"/>
              <a:t>.</a:t>
            </a:r>
            <a:endParaRPr sz="1900" dirty="0"/>
          </a:p>
          <a:p>
            <a:pPr marL="609600" lvl="0" indent="-450850">
              <a:buSzPts val="2300"/>
              <a:buChar char="●"/>
            </a:pPr>
            <a:r>
              <a:rPr lang="el-GR" sz="1900" b="1" dirty="0">
                <a:solidFill>
                  <a:schemeClr val="lt2"/>
                </a:solidFill>
              </a:rPr>
              <a:t>Οπτική υποστήριξη</a:t>
            </a:r>
            <a:r>
              <a:rPr lang="en" sz="1900" b="1" dirty="0">
                <a:solidFill>
                  <a:schemeClr val="lt2"/>
                </a:solidFill>
              </a:rPr>
              <a:t>:</a:t>
            </a:r>
            <a:r>
              <a:rPr lang="en" sz="1900" dirty="0"/>
              <a:t> </a:t>
            </a:r>
            <a:r>
              <a:rPr lang="el-GR" sz="1900" dirty="0"/>
              <a:t>Χρησιμοποιήστε οπτικά στοιχεία για να διευκρινίσετε έννοιες, να προσφέρετε πλαίσιο και να βελτιώσετε την απομνημόνευση, διασφαλίζοντας την κατανόηση για διαφορετικούς μαθητές</a:t>
            </a:r>
            <a:r>
              <a:rPr lang="en" sz="1900" dirty="0"/>
              <a:t>.</a:t>
            </a:r>
            <a:endParaRPr sz="1900" dirty="0"/>
          </a:p>
          <a:p>
            <a:pPr marL="0" lvl="0" indent="0">
              <a:buNone/>
            </a:pPr>
            <a:r>
              <a:rPr lang="el-GR" sz="1900" dirty="0"/>
              <a:t>Αυτές οι τεχνικές, όταν εφαρμόζονται προσεκτικά, δημιουργούν ένα περιεκτικό και υποστηρικτικό διαδικτυακό μαθησιακό περιβάλλον για άτομα με αναπηρίες</a:t>
            </a:r>
            <a:r>
              <a:rPr lang="en" sz="1900" dirty="0"/>
              <a:t>.</a:t>
            </a:r>
            <a:endParaRPr sz="1900"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 dirty="0"/>
              <a:t> </a:t>
            </a:r>
            <a:endParaRPr dirty="0"/>
          </a:p>
        </p:txBody>
      </p:sp>
      <p:sp>
        <p:nvSpPr>
          <p:cNvPr id="485" name="Google Shape;485;p61"/>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89"/>
        <p:cNvGrpSpPr/>
        <p:nvPr/>
      </p:nvGrpSpPr>
      <p:grpSpPr>
        <a:xfrm>
          <a:off x="0" y="0"/>
          <a:ext cx="0" cy="0"/>
          <a:chOff x="0" y="0"/>
          <a:chExt cx="0" cy="0"/>
        </a:xfrm>
      </p:grpSpPr>
      <p:sp>
        <p:nvSpPr>
          <p:cNvPr id="490" name="Google Shape;490;p62"/>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Μελέτες περιπτώσεων: Εφαρμογή τεχνικών λεκτικής επικοινωνίας</a:t>
            </a:r>
            <a:endParaRPr sz="3500" dirty="0"/>
          </a:p>
        </p:txBody>
      </p:sp>
      <p:sp>
        <p:nvSpPr>
          <p:cNvPr id="491" name="Google Shape;491;p62"/>
          <p:cNvSpPr txBox="1">
            <a:spLocks noGrp="1"/>
          </p:cNvSpPr>
          <p:nvPr>
            <p:ph type="body" idx="1"/>
          </p:nvPr>
        </p:nvSpPr>
        <p:spPr>
          <a:xfrm>
            <a:off x="609600" y="1374074"/>
            <a:ext cx="11236960" cy="697500"/>
          </a:xfrm>
          <a:prstGeom prst="rect">
            <a:avLst/>
          </a:prstGeom>
          <a:noFill/>
          <a:ln>
            <a:noFill/>
          </a:ln>
        </p:spPr>
        <p:txBody>
          <a:bodyPr spcFirstLastPara="1" wrap="square" lIns="126300" tIns="126300" rIns="126300" bIns="126300" anchor="t" anchorCtr="0">
            <a:noAutofit/>
          </a:bodyPr>
          <a:lstStyle/>
          <a:p>
            <a:pPr marL="0" lvl="0" indent="0">
              <a:buNone/>
            </a:pPr>
            <a:r>
              <a:rPr lang="el-GR" sz="2000" b="1" dirty="0">
                <a:solidFill>
                  <a:schemeClr val="lt2"/>
                </a:solidFill>
              </a:rPr>
              <a:t>Μελέτη περίπτωσης 1: Ενδυνάμωση δυσλεκτικών μαθητών στην ηλεκτρονική μαθηματική εκπαίδευση</a:t>
            </a:r>
            <a:endParaRPr sz="2000" b="1" dirty="0">
              <a:solidFill>
                <a:schemeClr val="lt2"/>
              </a:solidFill>
            </a:endParaRPr>
          </a:p>
          <a:p>
            <a:pPr marL="0" lvl="0" indent="0">
              <a:spcBef>
                <a:spcPts val="400"/>
              </a:spcBef>
              <a:buNone/>
            </a:pPr>
            <a:r>
              <a:rPr lang="el-GR" sz="1600" b="1" dirty="0"/>
              <a:t>Φόντο</a:t>
            </a:r>
            <a:r>
              <a:rPr lang="en" sz="1600" b="1" dirty="0"/>
              <a:t>:</a:t>
            </a:r>
            <a:r>
              <a:rPr lang="en" sz="1600" dirty="0"/>
              <a:t> </a:t>
            </a:r>
            <a:r>
              <a:rPr lang="el-GR" sz="1600" dirty="0"/>
              <a:t>Ένα άτομο με δυσλεξία αγωνίζεται να κατανοήσει μια περίπλοκη έννοια στο διαδικτυακό μάθημα μαθηματικών. Ο/η εκπαιδευτικός χρησιμοποιεί σαφή και συνοπτική γλώσσα για να εξηγήσει την έννοια και την αναλύει σε μικρότερα, πιο διαχειρίσιμα κομμάτια. Ο/η εκπαιδευτικός χρησιμοποιεί επίσης οπτικά στοιχεία για να υποστηρίξει την εξήγησή του, όπως διαγράμματα και γραφήματα. Ως αποτέλεσμα, το άτομο είναι σε θέση να κατανοήσει την έννοια και να ολοκληρώσει την εργασία του με επιτυχία</a:t>
            </a:r>
            <a:r>
              <a:rPr lang="en" sz="1600" dirty="0"/>
              <a:t>.</a:t>
            </a:r>
            <a:endParaRPr lang="hu-HU" sz="1600" dirty="0"/>
          </a:p>
          <a:p>
            <a:pPr marL="0" lvl="0" indent="0">
              <a:spcBef>
                <a:spcPts val="400"/>
              </a:spcBef>
              <a:buNone/>
            </a:pPr>
            <a:endParaRPr sz="1600" dirty="0"/>
          </a:p>
          <a:p>
            <a:pPr marL="0" lvl="0" indent="0">
              <a:lnSpc>
                <a:spcPct val="100000"/>
              </a:lnSpc>
              <a:buNone/>
            </a:pPr>
            <a:r>
              <a:rPr lang="el-GR" sz="1600" dirty="0"/>
              <a:t>Δάσκαλος: Γεια σας [όνομα ατόμου], μπορώ να δω ότι αγωνίζεστε με αυτήν την έννοια. Μπορώ να σας βοηθήσω να το καταλάβετε καλύτερα;
Άτομο με [αναπηρία]: Ναι, παρακαλώ. Δεν είμαι πραγματικά σίγουρος τι συμβαίνει.
Δάσκαλος: Εντάξει. Ας ξεκινήσουμε σπάζοντας το σε μικρότερα κομμάτια. Τι γνωρίζετε για το [concept];
Άτομο με [αναπηρία]: Γνωρίζω ότι [ορισμός της έννοιας].
Δάσκαλος: Τέλεια! Τώρα, ας δούμε αυτό το διάγραμμα. Δείχνει [οπτική εξήγηση της έννοιας].
Άτομο με [αναπηρία]: Ω, βλέπω! Έτσι, [εξήγηση της έννοιας].
Δάσκαλος: Ακριβώς! Τώρα, ας δοκιμάσουμε μερικά προβλήματα πρακτικής.
Άτομο με [αναπηρία]: Εντάξει.
Δάσκαλος: [Αναθέτει προβλήματα πρακτικής εξάσκησης και παρέχει υποστήριξη ανάλογα με τις ανάγκες.]
Άτομο με [αναπηρία]: Νομίζω ότι το καταλαβαίνω τώρα!
Δάσκαλος: Αυτό είναι υπέροχο! Εάν έχετε άλλες ερωτήσεις, μη διστάσετε να ρωτήσετε</a:t>
            </a:r>
            <a:r>
              <a:rPr lang="en" sz="1600" dirty="0"/>
              <a:t>.</a:t>
            </a:r>
            <a:endParaRPr dirty="0"/>
          </a:p>
        </p:txBody>
      </p:sp>
      <p:sp>
        <p:nvSpPr>
          <p:cNvPr id="492" name="Google Shape;492;p62"/>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96"/>
        <p:cNvGrpSpPr/>
        <p:nvPr/>
      </p:nvGrpSpPr>
      <p:grpSpPr>
        <a:xfrm>
          <a:off x="0" y="0"/>
          <a:ext cx="0" cy="0"/>
          <a:chOff x="0" y="0"/>
          <a:chExt cx="0" cy="0"/>
        </a:xfrm>
      </p:grpSpPr>
      <p:sp>
        <p:nvSpPr>
          <p:cNvPr id="497" name="Google Shape;497;p63"/>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Μελέτες περιπτώσεων: Εφαρμογή τεχνικών λεκτικής επικοινωνίας</a:t>
            </a:r>
            <a:endParaRPr sz="3500" dirty="0"/>
          </a:p>
        </p:txBody>
      </p:sp>
      <p:sp>
        <p:nvSpPr>
          <p:cNvPr id="498" name="Google Shape;498;p63"/>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buNone/>
            </a:pPr>
            <a:r>
              <a:rPr lang="el-GR" sz="2000" b="1" dirty="0">
                <a:solidFill>
                  <a:schemeClr val="lt2"/>
                </a:solidFill>
              </a:rPr>
              <a:t>Μελέτη περίπτωσης 1: Ενδυνάμωση δυσλεκτικών μαθητών στην ηλεκτρονική μαθηματική εκπαίδευση</a:t>
            </a:r>
            <a:endParaRPr sz="2000" b="1" dirty="0">
              <a:solidFill>
                <a:schemeClr val="lt2"/>
              </a:solidFill>
            </a:endParaRPr>
          </a:p>
          <a:p>
            <a:pPr marL="0" lvl="0" indent="0">
              <a:spcBef>
                <a:spcPts val="2400"/>
              </a:spcBef>
              <a:buNone/>
            </a:pPr>
            <a:r>
              <a:rPr lang="el-GR" sz="1600" dirty="0"/>
              <a:t>Ακολουθούν μερικές πρόσθετες συμβουλές για εκπαιδευτικούς όταν εργάζονται με άτομα με δυσλεξία</a:t>
            </a:r>
            <a:r>
              <a:rPr lang="en" sz="1600" dirty="0"/>
              <a:t>:</a:t>
            </a:r>
            <a:endParaRPr sz="1600" dirty="0"/>
          </a:p>
          <a:p>
            <a:pPr marL="1219200" lvl="1" indent="-400050">
              <a:spcBef>
                <a:spcPts val="600"/>
              </a:spcBef>
              <a:buSzPts val="1500"/>
            </a:pPr>
            <a:r>
              <a:rPr lang="el-GR" sz="1600" dirty="0"/>
              <a:t>Να είστε υπομονετικοί και κατανοητοί. Τα άτομα με δυσλεξία μπορεί να χρειαστούν περισσότερο χρόνο για να επεξεργαστούν πληροφορίες και να ολοκληρώσουν εργασίες.
Παρέχετε σαφείς και συνοπτικές οδηγίες. Αποφύγετε τη χρήση ορολογίας και τεχνικών όρων.
Αναλύστε πολύπλοκες εργασίες σε μικρότερα, πιο διαχειρίσιμα βήματα.
Χρησιμοποιήστε απεικονίσεις για να υποστηρίξετε τη μάθηση, όπως διαγράμματα, γραφήματα και γραφήματα.
Χρησιμοποιήστε πολυαισθητηριακές μεθόδους διδασκαλίας, όπως κιναισθητικές και ακουστικές μαθησιακές δραστηριότητες.
Παροχή ευκαιριών στους ανθρώπους να εξασκήσουν τις δεξιότητές τους σε ένα υποστηρικτικό περιβάλλον</a:t>
            </a:r>
            <a:r>
              <a:rPr lang="en" sz="1600" dirty="0"/>
              <a:t>.</a:t>
            </a:r>
            <a:endParaRPr sz="1600" dirty="0"/>
          </a:p>
          <a:p>
            <a:pPr marL="0" lvl="0" indent="0" algn="l" rtl="0">
              <a:spcBef>
                <a:spcPts val="1500"/>
              </a:spcBef>
              <a:spcAft>
                <a:spcPts val="0"/>
              </a:spcAft>
              <a:buNone/>
            </a:pPr>
            <a:endParaRPr sz="2000"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 dirty="0"/>
              <a:t> </a:t>
            </a:r>
            <a:endParaRPr dirty="0"/>
          </a:p>
        </p:txBody>
      </p:sp>
      <p:sp>
        <p:nvSpPr>
          <p:cNvPr id="499" name="Google Shape;499;p63"/>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03"/>
        <p:cNvGrpSpPr/>
        <p:nvPr/>
      </p:nvGrpSpPr>
      <p:grpSpPr>
        <a:xfrm>
          <a:off x="0" y="0"/>
          <a:ext cx="0" cy="0"/>
          <a:chOff x="0" y="0"/>
          <a:chExt cx="0" cy="0"/>
        </a:xfrm>
      </p:grpSpPr>
      <p:sp>
        <p:nvSpPr>
          <p:cNvPr id="504" name="Google Shape;504;p64"/>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2700" dirty="0"/>
              <a:t>Μελέτες περιπτώσεων: Τεχνικές λεκτικής επικοινωνίας</a:t>
            </a:r>
            <a:endParaRPr sz="2700" dirty="0"/>
          </a:p>
        </p:txBody>
      </p:sp>
      <p:sp>
        <p:nvSpPr>
          <p:cNvPr id="505" name="Google Shape;505;p64"/>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buNone/>
            </a:pPr>
            <a:r>
              <a:rPr lang="el-GR" sz="2000" b="1" dirty="0">
                <a:solidFill>
                  <a:schemeClr val="lt2"/>
                </a:solidFill>
              </a:rPr>
              <a:t>Μελέτη περίπτωσης 2: Υποστήριξη ατόμων με διαταραχή του φάσματος του αυτισμού σε διαδικτυακές συζητήσεις</a:t>
            </a:r>
            <a:endParaRPr sz="2000" b="1" dirty="0">
              <a:solidFill>
                <a:schemeClr val="lt2"/>
              </a:solidFill>
            </a:endParaRPr>
          </a:p>
          <a:p>
            <a:pPr marL="0" lvl="0" indent="0">
              <a:spcBef>
                <a:spcPts val="400"/>
              </a:spcBef>
              <a:buNone/>
            </a:pPr>
            <a:r>
              <a:rPr lang="el-GR" sz="1600" b="1" dirty="0"/>
              <a:t>Φόντο</a:t>
            </a:r>
            <a:r>
              <a:rPr lang="en" sz="1600" dirty="0"/>
              <a:t>: </a:t>
            </a:r>
            <a:r>
              <a:rPr lang="el-GR" sz="1600" dirty="0"/>
              <a:t>Ένα άτομο με διαταραχή του φάσματος του αυτισμού δυσκολεύεται να συμμετάσχει σε διαδικτυακές συζητήσεις. Ο/η εκπαιδευτικός χρησιμοποιεί δεξιότητες ενεργητικής ακρόασης για να ενθαρρύνει το άτομο να συμμετάσχει. Ο/η εκπαιδευτικός αποφεύγει επίσης να χρησιμοποιεί ορολογία και τεχνικούς όρους και ορίζει τυχόν τεχνικούς όρους που χρησιμοποιεί. Ως αποτέλεσμα, το άτομο αισθάνεται πιο άνετα και ενθαρρύνεται να συμμετέχει στις συζητήσεις και οι συνεισφορές του είναι πιο ουσιαστικές</a:t>
            </a:r>
            <a:r>
              <a:rPr lang="en" sz="1600" dirty="0"/>
              <a:t>.</a:t>
            </a:r>
            <a:endParaRPr sz="1600" dirty="0"/>
          </a:p>
          <a:p>
            <a:pPr marL="0" lvl="0" indent="0">
              <a:lnSpc>
                <a:spcPct val="100000"/>
              </a:lnSpc>
              <a:spcBef>
                <a:spcPts val="600"/>
              </a:spcBef>
              <a:buNone/>
            </a:pPr>
            <a:r>
              <a:rPr lang="el-GR" sz="1300" i="1" dirty="0"/>
              <a:t>Δάσκαλος: Γεια σας [όνομα ατόμου], παρατήρησα ότι δεν έχετε συμμετάσχει πολύ στις διαδικτυακές συζητήσεις τον τελευταίο καιρό. Υπάρχει κάτι που μπορώ να κάνω για να σας βοηθήσω να εμπλακείτε περισσότερο;
Άτομο με [αναπηρία]: Δεν είμαι πραγματικά σίγουρος τι να πω. Ανησυχώ ότι οι άνθρωποι θα γελάσουν μαζί μου αν πω κάτι λάθος.
Δάσκαλος: Καταλαβαίνω. Μπορεί να είναι δύσκολο να συμμετάσχετε σε διαδικτυακές συζητήσεις, ειδικά εάν έχετε διαταραχή του φάσματος του αυτισμού. Αλλά θέλω να σας διαβεβαιώσω ότι οι συνεισφορές σας εκτιμώνται.
Άτομο με [αναπηρία]: Σας ευχαριστώ.
Δάσκαλος: Ακολουθούν μερικές συμβουλές που μπορεί να σας βοηθήσουν να αισθανθείτε πιο άνετα συμμετέχοντας στις συζητήσεις</a:t>
            </a:r>
            <a:r>
              <a:rPr lang="en" sz="1300" dirty="0"/>
              <a:t>:</a:t>
            </a:r>
            <a:endParaRPr sz="1300" dirty="0"/>
          </a:p>
          <a:p>
            <a:pPr marL="609600" lvl="0">
              <a:buSzPts val="1300"/>
              <a:buChar char="●"/>
            </a:pPr>
            <a:r>
              <a:rPr lang="el-GR" sz="1300" dirty="0"/>
              <a:t>Μην αισθάνεστε ότι πρέπει να πείτε κάτι αμέσως. Μπορείτε να αφιερώσετε χρόνο και να σκεφτείτε τι θέλετε να πείτε πριν δημοσιεύσετε.
Εάν δεν είστε σίγουροι τι να πείτε, μπορείτε να κάνετε μια ερώτηση. Εναλλακτικά, μπορείτε να μοιραστείτε κάτι που μάθατε πρόσφατα.
Μπορείτε επίσης να απαντήσετε σε δημοσιεύσεις άλλων ατόμων. Αυτός είναι ένας πολύ καλός τρόπος για να ξεκινήσετε μια συνομιλία</a:t>
            </a:r>
            <a:r>
              <a:rPr lang="en" sz="1300" dirty="0"/>
              <a:t>.</a:t>
            </a:r>
            <a:endParaRPr sz="1300" dirty="0"/>
          </a:p>
          <a:p>
            <a:pPr marL="0" lvl="0" indent="0">
              <a:buNone/>
            </a:pPr>
            <a:r>
              <a:rPr lang="el-GR" sz="1300" i="1" dirty="0"/>
              <a:t>Άτομο με [αναπηρία]: Θα το δοκιμάσω.
Δάσκαλος: Τέλεια! Και παρακαλώ θυμηθείτε, αν ποτέ χρειαστείτε βοήθεια, είμαι εδώ για εσάς</a:t>
            </a:r>
            <a:r>
              <a:rPr lang="en" sz="1300" dirty="0"/>
              <a:t>.</a:t>
            </a:r>
            <a:endParaRPr sz="2000" dirty="0"/>
          </a:p>
        </p:txBody>
      </p:sp>
      <p:sp>
        <p:nvSpPr>
          <p:cNvPr id="506" name="Google Shape;506;p64"/>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10"/>
        <p:cNvGrpSpPr/>
        <p:nvPr/>
      </p:nvGrpSpPr>
      <p:grpSpPr>
        <a:xfrm>
          <a:off x="0" y="0"/>
          <a:ext cx="0" cy="0"/>
          <a:chOff x="0" y="0"/>
          <a:chExt cx="0" cy="0"/>
        </a:xfrm>
      </p:grpSpPr>
      <p:sp>
        <p:nvSpPr>
          <p:cNvPr id="511" name="Google Shape;511;p65"/>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2700" dirty="0"/>
              <a:t>Μελέτες περιπτώσεων: Τεχνικές λεκτικής επικοινωνίας</a:t>
            </a:r>
            <a:endParaRPr sz="2700" dirty="0"/>
          </a:p>
        </p:txBody>
      </p:sp>
      <p:sp>
        <p:nvSpPr>
          <p:cNvPr id="512" name="Google Shape;512;p65"/>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buNone/>
            </a:pPr>
            <a:r>
              <a:rPr lang="el-GR" sz="2000" b="1" dirty="0">
                <a:solidFill>
                  <a:schemeClr val="lt2"/>
                </a:solidFill>
              </a:rPr>
              <a:t>Μελέτη περίπτωσης 2: Υποστήριξη ατόμων με διαταραχή του φάσματος του αυτισμού σε διαδικτυακές συζητήσεις</a:t>
            </a:r>
            <a:endParaRPr sz="2000" b="1" dirty="0">
              <a:solidFill>
                <a:schemeClr val="lt2"/>
              </a:solidFill>
            </a:endParaRPr>
          </a:p>
          <a:p>
            <a:pPr marL="0" lvl="0" indent="0">
              <a:spcBef>
                <a:spcPts val="2400"/>
              </a:spcBef>
              <a:buNone/>
            </a:pPr>
            <a:r>
              <a:rPr lang="el-GR" sz="1600" dirty="0"/>
              <a:t>Εδώ είναι μερικά</a:t>
            </a:r>
            <a:r>
              <a:rPr lang="hu-HU" sz="1600" dirty="0"/>
              <a:t> </a:t>
            </a:r>
            <a:r>
              <a:rPr lang="el-GR" sz="1600" b="1" dirty="0"/>
              <a:t>Συμβουλές</a:t>
            </a:r>
            <a:r>
              <a:rPr lang="en" sz="1600" dirty="0"/>
              <a:t> </a:t>
            </a:r>
            <a:r>
              <a:rPr lang="el-GR" sz="1600" dirty="0"/>
              <a:t>για εκπαιδευτικούς όταν εργάζονται με άτομα με διαταραχή του φάσματος του αυτισμού</a:t>
            </a:r>
            <a:r>
              <a:rPr lang="en" sz="1600" dirty="0"/>
              <a:t>:</a:t>
            </a:r>
            <a:endParaRPr sz="1600" dirty="0"/>
          </a:p>
          <a:p>
            <a:pPr marL="609600" lvl="0" indent="-406400">
              <a:spcBef>
                <a:spcPts val="1200"/>
              </a:spcBef>
              <a:buSzPts val="1600"/>
              <a:buChar char="●"/>
            </a:pPr>
            <a:r>
              <a:rPr lang="el-GR" sz="1600" dirty="0"/>
              <a:t>Παρέχετε σαφείς και συνοπτικές οδηγίες.
Αποφύγετε τη χρήση ορολογίας και τεχνικών όρων.
Αναλύστε πολύπλοκες εργασίες σε μικρότερα, πιο διαχειρίσιμα βήματα.
Χρησιμοποιήστε απεικονίσεις για να υποστηρίξετε τη μάθηση, όπως διαγράμματα, γραφήματα και γραφήματα.
Παρέχετε ευκαιρίες στους ανθρώπους να εξασκήσουν τις δεξιότητές τους σε ένα υποστηρικτικό περιβάλλον.
Να είστε υπομονετικοί και κατανοητοί. Τα άτομα με διαταραχή του φάσματος του αυτισμού μπορεί να χρειαστούν περισσότερο χρόνο για να επεξεργαστούν πληροφορίες και να ολοκληρώσουν εργασίες</a:t>
            </a:r>
            <a:r>
              <a:rPr lang="en" sz="1600" dirty="0"/>
              <a:t>.</a:t>
            </a:r>
            <a:endParaRPr sz="1600" dirty="0"/>
          </a:p>
          <a:p>
            <a:pPr marL="0" lvl="0" indent="0" algn="l" rtl="0">
              <a:spcBef>
                <a:spcPts val="2400"/>
              </a:spcBef>
              <a:spcAft>
                <a:spcPts val="2400"/>
              </a:spcAft>
              <a:buNone/>
            </a:pPr>
            <a:endParaRPr sz="1600" dirty="0">
              <a:solidFill>
                <a:srgbClr val="1F1F1F"/>
              </a:solidFill>
            </a:endParaRPr>
          </a:p>
        </p:txBody>
      </p:sp>
      <p:sp>
        <p:nvSpPr>
          <p:cNvPr id="513" name="Google Shape;513;p65"/>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Περιεχόμενο</a:t>
            </a:r>
            <a:endParaRPr sz="3500" dirty="0"/>
          </a:p>
        </p:txBody>
      </p:sp>
      <p:sp>
        <p:nvSpPr>
          <p:cNvPr id="172" name="Google Shape;172;p30"/>
          <p:cNvSpPr txBox="1">
            <a:spLocks noGrp="1"/>
          </p:cNvSpPr>
          <p:nvPr>
            <p:ph type="body" idx="1"/>
          </p:nvPr>
        </p:nvSpPr>
        <p:spPr>
          <a:xfrm>
            <a:off x="1509778" y="1295103"/>
            <a:ext cx="10799536" cy="697500"/>
          </a:xfrm>
          <a:prstGeom prst="rect">
            <a:avLst/>
          </a:prstGeom>
          <a:noFill/>
          <a:ln>
            <a:noFill/>
          </a:ln>
        </p:spPr>
        <p:txBody>
          <a:bodyPr spcFirstLastPara="1" wrap="square" lIns="126300" tIns="126300" rIns="126300" bIns="126300" anchor="t" anchorCtr="0">
            <a:noAutofit/>
          </a:bodyPr>
          <a:lstStyle/>
          <a:p>
            <a:pPr marL="0" lvl="0" indent="0">
              <a:lnSpc>
                <a:spcPct val="200000"/>
              </a:lnSpc>
              <a:buNone/>
            </a:pPr>
            <a:r>
              <a:rPr lang="el-GR" dirty="0"/>
              <a:t>Βασικά στοιχεία λεκτικής και μη λεκτικής επικοινωνίας</a:t>
            </a:r>
            <a:r>
              <a:rPr lang="en" dirty="0"/>
              <a:t> </a:t>
            </a:r>
            <a:endParaRPr dirty="0"/>
          </a:p>
          <a:p>
            <a:pPr marL="0" lvl="0" indent="457200">
              <a:lnSpc>
                <a:spcPct val="200000"/>
              </a:lnSpc>
              <a:buNone/>
            </a:pPr>
            <a:r>
              <a:rPr lang="el-GR" dirty="0"/>
              <a:t>Δομικά στοιχεία για προσβάσιμη επιγραμμική επικοινωνία</a:t>
            </a:r>
            <a:endParaRPr dirty="0"/>
          </a:p>
          <a:p>
            <a:pPr lvl="0" indent="457200">
              <a:lnSpc>
                <a:spcPct val="200000"/>
              </a:lnSpc>
              <a:buNone/>
            </a:pPr>
            <a:r>
              <a:rPr lang="el-GR" dirty="0"/>
              <a:t>Τεχνικές λεκτικής επικοινωνίας στην ηλεκτρονική εκπαίδευση</a:t>
            </a:r>
            <a:endParaRPr dirty="0"/>
          </a:p>
          <a:p>
            <a:pPr marL="914400" lvl="0" indent="457200">
              <a:lnSpc>
                <a:spcPct val="200000"/>
              </a:lnSpc>
              <a:buNone/>
            </a:pPr>
            <a:r>
              <a:rPr lang="el-GR" dirty="0"/>
              <a:t>Δημιουργία προσβάσιμου περιεχομένου: 3 στρατηγικές για τη συμμετοχικότητα</a:t>
            </a:r>
            <a:endParaRPr dirty="0"/>
          </a:p>
          <a:p>
            <a:pPr marL="1828800" lvl="0" indent="0">
              <a:lnSpc>
                <a:spcPct val="200000"/>
              </a:lnSpc>
              <a:buNone/>
            </a:pPr>
            <a:r>
              <a:rPr lang="el-GR" dirty="0"/>
              <a:t>Προσαρμογή της λεκτικής επικοινωνίας και της επικοινωνίας περιεχομένου</a:t>
            </a:r>
            <a:endParaRPr dirty="0"/>
          </a:p>
          <a:p>
            <a:pPr marL="1828800" lvl="0" indent="457200">
              <a:lnSpc>
                <a:spcPct val="200000"/>
              </a:lnSpc>
              <a:buNone/>
            </a:pPr>
            <a:r>
              <a:rPr lang="el-GR" dirty="0"/>
              <a:t>Συμπέρασμα</a:t>
            </a:r>
            <a:endParaRPr dirty="0"/>
          </a:p>
          <a:p>
            <a:pPr marL="2286000" lvl="0" indent="457200">
              <a:lnSpc>
                <a:spcPct val="200000"/>
              </a:lnSpc>
              <a:buNone/>
            </a:pPr>
            <a:r>
              <a:rPr lang="el-GR" dirty="0"/>
              <a:t>Χρήσιμοι σύνδεσμοι</a:t>
            </a:r>
            <a:endParaRPr dirty="0"/>
          </a:p>
          <a:p>
            <a:pPr marL="0" lvl="0" indent="0" algn="l" rtl="0">
              <a:lnSpc>
                <a:spcPct val="200000"/>
              </a:lnSpc>
              <a:spcBef>
                <a:spcPts val="0"/>
              </a:spcBef>
              <a:spcAft>
                <a:spcPts val="0"/>
              </a:spcAft>
              <a:buNone/>
            </a:pPr>
            <a:endParaRPr dirty="0"/>
          </a:p>
        </p:txBody>
      </p:sp>
      <p:sp>
        <p:nvSpPr>
          <p:cNvPr id="173" name="Google Shape;173;p30"/>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174" name="Google Shape;174;p30"/>
          <p:cNvGrpSpPr/>
          <p:nvPr/>
        </p:nvGrpSpPr>
        <p:grpSpPr>
          <a:xfrm>
            <a:off x="820964" y="1358675"/>
            <a:ext cx="731439" cy="697464"/>
            <a:chOff x="0" y="0"/>
            <a:chExt cx="812800" cy="812800"/>
          </a:xfrm>
        </p:grpSpPr>
        <p:sp>
          <p:nvSpPr>
            <p:cNvPr id="175" name="Google Shape;175;p3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30"/>
            <p:cNvSpPr txBox="1"/>
            <p:nvPr/>
          </p:nvSpPr>
          <p:spPr>
            <a:xfrm>
              <a:off x="76256" y="47601"/>
              <a:ext cx="660300" cy="717600"/>
            </a:xfrm>
            <a:prstGeom prst="rect">
              <a:avLst/>
            </a:prstGeom>
            <a:noFill/>
            <a:ln>
              <a:noFill/>
            </a:ln>
          </p:spPr>
          <p:txBody>
            <a:bodyPr spcFirstLastPara="1" wrap="square" lIns="20450" tIns="20450" rIns="20450" bIns="20450" anchor="ctr" anchorCtr="0">
              <a:noAutofit/>
            </a:bodyPr>
            <a:lstStyle/>
            <a:p>
              <a:pPr marL="0" marR="0" lvl="0" indent="0" algn="ctr" rtl="0">
                <a:lnSpc>
                  <a:spcPct val="139843"/>
                </a:lnSpc>
                <a:spcBef>
                  <a:spcPts val="0"/>
                </a:spcBef>
                <a:spcAft>
                  <a:spcPts val="0"/>
                </a:spcAft>
                <a:buNone/>
              </a:pPr>
              <a:r>
                <a:rPr lang="en" sz="3200" b="1">
                  <a:solidFill>
                    <a:srgbClr val="FFFFFF"/>
                  </a:solidFill>
                  <a:latin typeface="Arial"/>
                  <a:ea typeface="Arial"/>
                  <a:cs typeface="Arial"/>
                  <a:sym typeface="Arial"/>
                </a:rPr>
                <a:t>0</a:t>
              </a:r>
              <a:r>
                <a:rPr lang="en" sz="3200" b="1">
                  <a:solidFill>
                    <a:srgbClr val="FFFFFF"/>
                  </a:solidFill>
                </a:rPr>
                <a:t>1</a:t>
              </a:r>
              <a:endParaRPr/>
            </a:p>
          </p:txBody>
        </p:sp>
      </p:grpSp>
      <p:grpSp>
        <p:nvGrpSpPr>
          <p:cNvPr id="177" name="Google Shape;177;p30"/>
          <p:cNvGrpSpPr/>
          <p:nvPr/>
        </p:nvGrpSpPr>
        <p:grpSpPr>
          <a:xfrm>
            <a:off x="1201964" y="2044475"/>
            <a:ext cx="731439" cy="697464"/>
            <a:chOff x="0" y="0"/>
            <a:chExt cx="812800" cy="812800"/>
          </a:xfrm>
        </p:grpSpPr>
        <p:sp>
          <p:nvSpPr>
            <p:cNvPr id="178" name="Google Shape;178;p3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30"/>
            <p:cNvSpPr txBox="1"/>
            <p:nvPr/>
          </p:nvSpPr>
          <p:spPr>
            <a:xfrm>
              <a:off x="76256" y="47601"/>
              <a:ext cx="660300" cy="717600"/>
            </a:xfrm>
            <a:prstGeom prst="rect">
              <a:avLst/>
            </a:prstGeom>
            <a:noFill/>
            <a:ln>
              <a:noFill/>
            </a:ln>
          </p:spPr>
          <p:txBody>
            <a:bodyPr spcFirstLastPara="1" wrap="square" lIns="20450" tIns="20450" rIns="20450" bIns="20450" anchor="ctr" anchorCtr="0">
              <a:noAutofit/>
            </a:bodyPr>
            <a:lstStyle/>
            <a:p>
              <a:pPr marL="0" marR="0" lvl="0" indent="0" algn="ctr" rtl="0">
                <a:lnSpc>
                  <a:spcPct val="139843"/>
                </a:lnSpc>
                <a:spcBef>
                  <a:spcPts val="0"/>
                </a:spcBef>
                <a:spcAft>
                  <a:spcPts val="0"/>
                </a:spcAft>
                <a:buNone/>
              </a:pPr>
              <a:r>
                <a:rPr lang="en" sz="3200" b="1">
                  <a:solidFill>
                    <a:srgbClr val="FFFFFF"/>
                  </a:solidFill>
                  <a:latin typeface="Arial"/>
                  <a:ea typeface="Arial"/>
                  <a:cs typeface="Arial"/>
                  <a:sym typeface="Arial"/>
                </a:rPr>
                <a:t>02</a:t>
              </a:r>
              <a:endParaRPr/>
            </a:p>
          </p:txBody>
        </p:sp>
      </p:grpSp>
      <p:grpSp>
        <p:nvGrpSpPr>
          <p:cNvPr id="180" name="Google Shape;180;p30"/>
          <p:cNvGrpSpPr/>
          <p:nvPr/>
        </p:nvGrpSpPr>
        <p:grpSpPr>
          <a:xfrm>
            <a:off x="1686539" y="2665750"/>
            <a:ext cx="731439" cy="697464"/>
            <a:chOff x="0" y="0"/>
            <a:chExt cx="812800" cy="812800"/>
          </a:xfrm>
        </p:grpSpPr>
        <p:sp>
          <p:nvSpPr>
            <p:cNvPr id="181" name="Google Shape;181;p3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30"/>
            <p:cNvSpPr txBox="1"/>
            <p:nvPr/>
          </p:nvSpPr>
          <p:spPr>
            <a:xfrm>
              <a:off x="76256" y="47601"/>
              <a:ext cx="660300" cy="717600"/>
            </a:xfrm>
            <a:prstGeom prst="rect">
              <a:avLst/>
            </a:prstGeom>
            <a:noFill/>
            <a:ln>
              <a:noFill/>
            </a:ln>
          </p:spPr>
          <p:txBody>
            <a:bodyPr spcFirstLastPara="1" wrap="square" lIns="20450" tIns="20450" rIns="20450" bIns="20450" anchor="ctr" anchorCtr="0">
              <a:noAutofit/>
            </a:bodyPr>
            <a:lstStyle/>
            <a:p>
              <a:pPr marL="0" marR="0" lvl="0" indent="0" algn="ctr" rtl="0">
                <a:lnSpc>
                  <a:spcPct val="139843"/>
                </a:lnSpc>
                <a:spcBef>
                  <a:spcPts val="0"/>
                </a:spcBef>
                <a:spcAft>
                  <a:spcPts val="0"/>
                </a:spcAft>
                <a:buNone/>
              </a:pPr>
              <a:r>
                <a:rPr lang="en" sz="3200" b="1">
                  <a:solidFill>
                    <a:srgbClr val="FFFFFF"/>
                  </a:solidFill>
                  <a:latin typeface="Arial"/>
                  <a:ea typeface="Arial"/>
                  <a:cs typeface="Arial"/>
                  <a:sym typeface="Arial"/>
                </a:rPr>
                <a:t>0</a:t>
              </a:r>
              <a:r>
                <a:rPr lang="en" sz="3200" b="1">
                  <a:solidFill>
                    <a:srgbClr val="FFFFFF"/>
                  </a:solidFill>
                </a:rPr>
                <a:t>3</a:t>
              </a:r>
              <a:endParaRPr/>
            </a:p>
          </p:txBody>
        </p:sp>
      </p:grpSp>
      <p:grpSp>
        <p:nvGrpSpPr>
          <p:cNvPr id="183" name="Google Shape;183;p30"/>
          <p:cNvGrpSpPr/>
          <p:nvPr/>
        </p:nvGrpSpPr>
        <p:grpSpPr>
          <a:xfrm>
            <a:off x="2192564" y="3339875"/>
            <a:ext cx="731439" cy="697464"/>
            <a:chOff x="0" y="0"/>
            <a:chExt cx="812800" cy="812800"/>
          </a:xfrm>
        </p:grpSpPr>
        <p:sp>
          <p:nvSpPr>
            <p:cNvPr id="184" name="Google Shape;184;p3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30"/>
            <p:cNvSpPr txBox="1"/>
            <p:nvPr/>
          </p:nvSpPr>
          <p:spPr>
            <a:xfrm>
              <a:off x="76256" y="47601"/>
              <a:ext cx="660300" cy="717600"/>
            </a:xfrm>
            <a:prstGeom prst="rect">
              <a:avLst/>
            </a:prstGeom>
            <a:noFill/>
            <a:ln>
              <a:noFill/>
            </a:ln>
          </p:spPr>
          <p:txBody>
            <a:bodyPr spcFirstLastPara="1" wrap="square" lIns="20450" tIns="20450" rIns="20450" bIns="20450" anchor="ctr" anchorCtr="0">
              <a:noAutofit/>
            </a:bodyPr>
            <a:lstStyle/>
            <a:p>
              <a:pPr marL="0" marR="0" lvl="0" indent="0" algn="ctr" rtl="0">
                <a:lnSpc>
                  <a:spcPct val="139843"/>
                </a:lnSpc>
                <a:spcBef>
                  <a:spcPts val="0"/>
                </a:spcBef>
                <a:spcAft>
                  <a:spcPts val="0"/>
                </a:spcAft>
                <a:buNone/>
              </a:pPr>
              <a:r>
                <a:rPr lang="en" sz="3200" b="1">
                  <a:solidFill>
                    <a:srgbClr val="FFFFFF"/>
                  </a:solidFill>
                  <a:latin typeface="Arial"/>
                  <a:ea typeface="Arial"/>
                  <a:cs typeface="Arial"/>
                  <a:sym typeface="Arial"/>
                </a:rPr>
                <a:t>0</a:t>
              </a:r>
              <a:r>
                <a:rPr lang="en" sz="3200" b="1">
                  <a:solidFill>
                    <a:srgbClr val="FFFFFF"/>
                  </a:solidFill>
                </a:rPr>
                <a:t>4</a:t>
              </a:r>
              <a:endParaRPr/>
            </a:p>
          </p:txBody>
        </p:sp>
      </p:grpSp>
      <p:grpSp>
        <p:nvGrpSpPr>
          <p:cNvPr id="186" name="Google Shape;186;p30"/>
          <p:cNvGrpSpPr/>
          <p:nvPr/>
        </p:nvGrpSpPr>
        <p:grpSpPr>
          <a:xfrm>
            <a:off x="2649764" y="4025675"/>
            <a:ext cx="731439" cy="697464"/>
            <a:chOff x="0" y="0"/>
            <a:chExt cx="812800" cy="812800"/>
          </a:xfrm>
        </p:grpSpPr>
        <p:sp>
          <p:nvSpPr>
            <p:cNvPr id="187" name="Google Shape;187;p3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30"/>
            <p:cNvSpPr txBox="1"/>
            <p:nvPr/>
          </p:nvSpPr>
          <p:spPr>
            <a:xfrm>
              <a:off x="76256" y="47601"/>
              <a:ext cx="660300" cy="717600"/>
            </a:xfrm>
            <a:prstGeom prst="rect">
              <a:avLst/>
            </a:prstGeom>
            <a:noFill/>
            <a:ln>
              <a:noFill/>
            </a:ln>
          </p:spPr>
          <p:txBody>
            <a:bodyPr spcFirstLastPara="1" wrap="square" lIns="20450" tIns="20450" rIns="20450" bIns="20450" anchor="ctr" anchorCtr="0">
              <a:noAutofit/>
            </a:bodyPr>
            <a:lstStyle/>
            <a:p>
              <a:pPr marL="0" marR="0" lvl="0" indent="0" algn="ctr" rtl="0">
                <a:lnSpc>
                  <a:spcPct val="139843"/>
                </a:lnSpc>
                <a:spcBef>
                  <a:spcPts val="0"/>
                </a:spcBef>
                <a:spcAft>
                  <a:spcPts val="0"/>
                </a:spcAft>
                <a:buNone/>
              </a:pPr>
              <a:r>
                <a:rPr lang="en" sz="3200" b="1">
                  <a:solidFill>
                    <a:srgbClr val="FFFFFF"/>
                  </a:solidFill>
                  <a:latin typeface="Arial"/>
                  <a:ea typeface="Arial"/>
                  <a:cs typeface="Arial"/>
                  <a:sym typeface="Arial"/>
                </a:rPr>
                <a:t>0</a:t>
              </a:r>
              <a:r>
                <a:rPr lang="en" sz="3200" b="1">
                  <a:solidFill>
                    <a:srgbClr val="FFFFFF"/>
                  </a:solidFill>
                </a:rPr>
                <a:t>5</a:t>
              </a:r>
              <a:endParaRPr/>
            </a:p>
          </p:txBody>
        </p:sp>
      </p:grpSp>
      <p:grpSp>
        <p:nvGrpSpPr>
          <p:cNvPr id="189" name="Google Shape;189;p30"/>
          <p:cNvGrpSpPr/>
          <p:nvPr/>
        </p:nvGrpSpPr>
        <p:grpSpPr>
          <a:xfrm>
            <a:off x="3106964" y="4711475"/>
            <a:ext cx="731439" cy="697464"/>
            <a:chOff x="0" y="0"/>
            <a:chExt cx="812800" cy="812800"/>
          </a:xfrm>
        </p:grpSpPr>
        <p:sp>
          <p:nvSpPr>
            <p:cNvPr id="190" name="Google Shape;190;p3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30"/>
            <p:cNvSpPr txBox="1"/>
            <p:nvPr/>
          </p:nvSpPr>
          <p:spPr>
            <a:xfrm>
              <a:off x="76256" y="47601"/>
              <a:ext cx="660300" cy="717600"/>
            </a:xfrm>
            <a:prstGeom prst="rect">
              <a:avLst/>
            </a:prstGeom>
            <a:noFill/>
            <a:ln>
              <a:noFill/>
            </a:ln>
          </p:spPr>
          <p:txBody>
            <a:bodyPr spcFirstLastPara="1" wrap="square" lIns="20450" tIns="20450" rIns="20450" bIns="20450" anchor="ctr" anchorCtr="0">
              <a:noAutofit/>
            </a:bodyPr>
            <a:lstStyle/>
            <a:p>
              <a:pPr marL="0" marR="0" lvl="0" indent="0" algn="ctr" rtl="0">
                <a:lnSpc>
                  <a:spcPct val="139843"/>
                </a:lnSpc>
                <a:spcBef>
                  <a:spcPts val="0"/>
                </a:spcBef>
                <a:spcAft>
                  <a:spcPts val="0"/>
                </a:spcAft>
                <a:buNone/>
              </a:pPr>
              <a:r>
                <a:rPr lang="en" sz="3200" b="1">
                  <a:solidFill>
                    <a:srgbClr val="FFFFFF"/>
                  </a:solidFill>
                  <a:latin typeface="Arial"/>
                  <a:ea typeface="Arial"/>
                  <a:cs typeface="Arial"/>
                  <a:sym typeface="Arial"/>
                </a:rPr>
                <a:t>0</a:t>
              </a:r>
              <a:r>
                <a:rPr lang="en" sz="3200" b="1">
                  <a:solidFill>
                    <a:srgbClr val="FFFFFF"/>
                  </a:solidFill>
                </a:rPr>
                <a:t>6</a:t>
              </a:r>
              <a:endParaRPr/>
            </a:p>
          </p:txBody>
        </p:sp>
      </p:grpSp>
      <p:grpSp>
        <p:nvGrpSpPr>
          <p:cNvPr id="192" name="Google Shape;192;p30"/>
          <p:cNvGrpSpPr/>
          <p:nvPr/>
        </p:nvGrpSpPr>
        <p:grpSpPr>
          <a:xfrm>
            <a:off x="3564164" y="5321075"/>
            <a:ext cx="731439" cy="697464"/>
            <a:chOff x="0" y="0"/>
            <a:chExt cx="812800" cy="812800"/>
          </a:xfrm>
        </p:grpSpPr>
        <p:sp>
          <p:nvSpPr>
            <p:cNvPr id="193" name="Google Shape;193;p3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30"/>
            <p:cNvSpPr txBox="1"/>
            <p:nvPr/>
          </p:nvSpPr>
          <p:spPr>
            <a:xfrm>
              <a:off x="76256" y="47601"/>
              <a:ext cx="660300" cy="717600"/>
            </a:xfrm>
            <a:prstGeom prst="rect">
              <a:avLst/>
            </a:prstGeom>
            <a:noFill/>
            <a:ln>
              <a:noFill/>
            </a:ln>
          </p:spPr>
          <p:txBody>
            <a:bodyPr spcFirstLastPara="1" wrap="square" lIns="20450" tIns="20450" rIns="20450" bIns="20450" anchor="ctr" anchorCtr="0">
              <a:noAutofit/>
            </a:bodyPr>
            <a:lstStyle/>
            <a:p>
              <a:pPr marL="0" marR="0" lvl="0" indent="0" algn="ctr" rtl="0">
                <a:lnSpc>
                  <a:spcPct val="139843"/>
                </a:lnSpc>
                <a:spcBef>
                  <a:spcPts val="0"/>
                </a:spcBef>
                <a:spcAft>
                  <a:spcPts val="0"/>
                </a:spcAft>
                <a:buNone/>
              </a:pPr>
              <a:r>
                <a:rPr lang="en" sz="3200" b="1">
                  <a:solidFill>
                    <a:srgbClr val="FFFFFF"/>
                  </a:solidFill>
                  <a:latin typeface="Arial"/>
                  <a:ea typeface="Arial"/>
                  <a:cs typeface="Arial"/>
                  <a:sym typeface="Arial"/>
                </a:rPr>
                <a:t>0</a:t>
              </a:r>
              <a:r>
                <a:rPr lang="en" sz="3200" b="1">
                  <a:solidFill>
                    <a:srgbClr val="FFFFFF"/>
                  </a:solidFill>
                </a:rPr>
                <a:t>7</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anim calcmode="lin" valueType="num">
                                      <p:cBhvr additive="base">
                                        <p:cTn id="7" dur="1000"/>
                                        <p:tgtEl>
                                          <p:spTgt spid="172">
                                            <p:txEl>
                                              <p:pRg st="0" end="0"/>
                                            </p:txEl>
                                          </p:spTgt>
                                        </p:tgtEl>
                                        <p:attrNameLst>
                                          <p:attrName>ppt_w</p:attrName>
                                        </p:attrNameLst>
                                      </p:cBhvr>
                                      <p:tavLst>
                                        <p:tav tm="0">
                                          <p:val>
                                            <p:strVal val="0"/>
                                          </p:val>
                                        </p:tav>
                                        <p:tav tm="100000">
                                          <p:val>
                                            <p:strVal val="#ppt_w"/>
                                          </p:val>
                                        </p:tav>
                                      </p:tavLst>
                                    </p:anim>
                                    <p:anim calcmode="lin" valueType="num">
                                      <p:cBhvr additive="base">
                                        <p:cTn id="8" dur="1000"/>
                                        <p:tgtEl>
                                          <p:spTgt spid="172">
                                            <p:txEl>
                                              <p:pRg st="0" end="0"/>
                                            </p:txEl>
                                          </p:spTgt>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172">
                                            <p:txEl>
                                              <p:pRg st="1" end="1"/>
                                            </p:txEl>
                                          </p:spTgt>
                                        </p:tgtEl>
                                        <p:attrNameLst>
                                          <p:attrName>style.visibility</p:attrName>
                                        </p:attrNameLst>
                                      </p:cBhvr>
                                      <p:to>
                                        <p:strVal val="visible"/>
                                      </p:to>
                                    </p:set>
                                    <p:anim calcmode="lin" valueType="num">
                                      <p:cBhvr additive="base">
                                        <p:cTn id="12" dur="1000"/>
                                        <p:tgtEl>
                                          <p:spTgt spid="172">
                                            <p:txEl>
                                              <p:pRg st="1" end="1"/>
                                            </p:txEl>
                                          </p:spTgt>
                                        </p:tgtEl>
                                        <p:attrNameLst>
                                          <p:attrName>ppt_w</p:attrName>
                                        </p:attrNameLst>
                                      </p:cBhvr>
                                      <p:tavLst>
                                        <p:tav tm="0">
                                          <p:val>
                                            <p:strVal val="0"/>
                                          </p:val>
                                        </p:tav>
                                        <p:tav tm="100000">
                                          <p:val>
                                            <p:strVal val="#ppt_w"/>
                                          </p:val>
                                        </p:tav>
                                      </p:tavLst>
                                    </p:anim>
                                    <p:anim calcmode="lin" valueType="num">
                                      <p:cBhvr additive="base">
                                        <p:cTn id="13" dur="1000"/>
                                        <p:tgtEl>
                                          <p:spTgt spid="172">
                                            <p:txEl>
                                              <p:pRg st="1" end="1"/>
                                            </p:txEl>
                                          </p:spTgt>
                                        </p:tgtEl>
                                        <p:attrNameLst>
                                          <p:attrName>ppt_h</p:attrName>
                                        </p:attrNameLst>
                                      </p:cBhvr>
                                      <p:tavLst>
                                        <p:tav tm="0">
                                          <p:val>
                                            <p:str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172">
                                            <p:txEl>
                                              <p:pRg st="2" end="2"/>
                                            </p:txEl>
                                          </p:spTgt>
                                        </p:tgtEl>
                                        <p:attrNameLst>
                                          <p:attrName>style.visibility</p:attrName>
                                        </p:attrNameLst>
                                      </p:cBhvr>
                                      <p:to>
                                        <p:strVal val="visible"/>
                                      </p:to>
                                    </p:set>
                                    <p:anim calcmode="lin" valueType="num">
                                      <p:cBhvr additive="base">
                                        <p:cTn id="17" dur="1000"/>
                                        <p:tgtEl>
                                          <p:spTgt spid="172">
                                            <p:txEl>
                                              <p:pRg st="2" end="2"/>
                                            </p:txEl>
                                          </p:spTgt>
                                        </p:tgtEl>
                                        <p:attrNameLst>
                                          <p:attrName>ppt_w</p:attrName>
                                        </p:attrNameLst>
                                      </p:cBhvr>
                                      <p:tavLst>
                                        <p:tav tm="0">
                                          <p:val>
                                            <p:strVal val="0"/>
                                          </p:val>
                                        </p:tav>
                                        <p:tav tm="100000">
                                          <p:val>
                                            <p:strVal val="#ppt_w"/>
                                          </p:val>
                                        </p:tav>
                                      </p:tavLst>
                                    </p:anim>
                                    <p:anim calcmode="lin" valueType="num">
                                      <p:cBhvr additive="base">
                                        <p:cTn id="18" dur="1000"/>
                                        <p:tgtEl>
                                          <p:spTgt spid="172">
                                            <p:txEl>
                                              <p:pRg st="2" end="2"/>
                                            </p:txEl>
                                          </p:spTgt>
                                        </p:tgtEl>
                                        <p:attrNameLst>
                                          <p:attrName>ppt_h</p:attrName>
                                        </p:attrNameLst>
                                      </p:cBhvr>
                                      <p:tavLst>
                                        <p:tav tm="0">
                                          <p:val>
                                            <p:strVal val="0"/>
                                          </p:val>
                                        </p:tav>
                                        <p:tav tm="100000">
                                          <p:val>
                                            <p:strVal val="#ppt_h"/>
                                          </p:val>
                                        </p:tav>
                                      </p:tavLst>
                                    </p:anim>
                                  </p:childTnLst>
                                </p:cTn>
                              </p:par>
                            </p:childTnLst>
                          </p:cTn>
                        </p:par>
                        <p:par>
                          <p:cTn id="19" fill="hold">
                            <p:stCondLst>
                              <p:cond delay="3000"/>
                            </p:stCondLst>
                            <p:childTnLst>
                              <p:par>
                                <p:cTn id="20" presetID="23" presetClass="entr" presetSubtype="16" fill="hold" nodeType="afterEffect">
                                  <p:stCondLst>
                                    <p:cond delay="0"/>
                                  </p:stCondLst>
                                  <p:childTnLst>
                                    <p:set>
                                      <p:cBhvr>
                                        <p:cTn id="21" dur="1" fill="hold">
                                          <p:stCondLst>
                                            <p:cond delay="0"/>
                                          </p:stCondLst>
                                        </p:cTn>
                                        <p:tgtEl>
                                          <p:spTgt spid="172">
                                            <p:txEl>
                                              <p:pRg st="3" end="3"/>
                                            </p:txEl>
                                          </p:spTgt>
                                        </p:tgtEl>
                                        <p:attrNameLst>
                                          <p:attrName>style.visibility</p:attrName>
                                        </p:attrNameLst>
                                      </p:cBhvr>
                                      <p:to>
                                        <p:strVal val="visible"/>
                                      </p:to>
                                    </p:set>
                                    <p:anim calcmode="lin" valueType="num">
                                      <p:cBhvr additive="base">
                                        <p:cTn id="22" dur="1000"/>
                                        <p:tgtEl>
                                          <p:spTgt spid="172">
                                            <p:txEl>
                                              <p:pRg st="3" end="3"/>
                                            </p:txEl>
                                          </p:spTgt>
                                        </p:tgtEl>
                                        <p:attrNameLst>
                                          <p:attrName>ppt_w</p:attrName>
                                        </p:attrNameLst>
                                      </p:cBhvr>
                                      <p:tavLst>
                                        <p:tav tm="0">
                                          <p:val>
                                            <p:strVal val="0"/>
                                          </p:val>
                                        </p:tav>
                                        <p:tav tm="100000">
                                          <p:val>
                                            <p:strVal val="#ppt_w"/>
                                          </p:val>
                                        </p:tav>
                                      </p:tavLst>
                                    </p:anim>
                                    <p:anim calcmode="lin" valueType="num">
                                      <p:cBhvr additive="base">
                                        <p:cTn id="23" dur="1000"/>
                                        <p:tgtEl>
                                          <p:spTgt spid="172">
                                            <p:txEl>
                                              <p:pRg st="3" end="3"/>
                                            </p:txEl>
                                          </p:spTgt>
                                        </p:tgtEl>
                                        <p:attrNameLst>
                                          <p:attrName>ppt_h</p:attrName>
                                        </p:attrNameLst>
                                      </p:cBhvr>
                                      <p:tavLst>
                                        <p:tav tm="0">
                                          <p:val>
                                            <p:strVal val="0"/>
                                          </p:val>
                                        </p:tav>
                                        <p:tav tm="100000">
                                          <p:val>
                                            <p:strVal val="#ppt_h"/>
                                          </p:val>
                                        </p:tav>
                                      </p:tavLst>
                                    </p:anim>
                                  </p:childTnLst>
                                </p:cTn>
                              </p:par>
                            </p:childTnLst>
                          </p:cTn>
                        </p:par>
                        <p:par>
                          <p:cTn id="24" fill="hold">
                            <p:stCondLst>
                              <p:cond delay="4000"/>
                            </p:stCondLst>
                            <p:childTnLst>
                              <p:par>
                                <p:cTn id="25" presetID="23" presetClass="entr" presetSubtype="16" fill="hold" nodeType="afterEffect">
                                  <p:stCondLst>
                                    <p:cond delay="0"/>
                                  </p:stCondLst>
                                  <p:childTnLst>
                                    <p:set>
                                      <p:cBhvr>
                                        <p:cTn id="26" dur="1" fill="hold">
                                          <p:stCondLst>
                                            <p:cond delay="0"/>
                                          </p:stCondLst>
                                        </p:cTn>
                                        <p:tgtEl>
                                          <p:spTgt spid="172">
                                            <p:txEl>
                                              <p:pRg st="4" end="4"/>
                                            </p:txEl>
                                          </p:spTgt>
                                        </p:tgtEl>
                                        <p:attrNameLst>
                                          <p:attrName>style.visibility</p:attrName>
                                        </p:attrNameLst>
                                      </p:cBhvr>
                                      <p:to>
                                        <p:strVal val="visible"/>
                                      </p:to>
                                    </p:set>
                                    <p:anim calcmode="lin" valueType="num">
                                      <p:cBhvr additive="base">
                                        <p:cTn id="27" dur="1000"/>
                                        <p:tgtEl>
                                          <p:spTgt spid="172">
                                            <p:txEl>
                                              <p:pRg st="4" end="4"/>
                                            </p:txEl>
                                          </p:spTgt>
                                        </p:tgtEl>
                                        <p:attrNameLst>
                                          <p:attrName>ppt_w</p:attrName>
                                        </p:attrNameLst>
                                      </p:cBhvr>
                                      <p:tavLst>
                                        <p:tav tm="0">
                                          <p:val>
                                            <p:strVal val="0"/>
                                          </p:val>
                                        </p:tav>
                                        <p:tav tm="100000">
                                          <p:val>
                                            <p:strVal val="#ppt_w"/>
                                          </p:val>
                                        </p:tav>
                                      </p:tavLst>
                                    </p:anim>
                                    <p:anim calcmode="lin" valueType="num">
                                      <p:cBhvr additive="base">
                                        <p:cTn id="28" dur="1000"/>
                                        <p:tgtEl>
                                          <p:spTgt spid="172">
                                            <p:txEl>
                                              <p:pRg st="4" end="4"/>
                                            </p:txEl>
                                          </p:spTgt>
                                        </p:tgtEl>
                                        <p:attrNameLst>
                                          <p:attrName>ppt_h</p:attrName>
                                        </p:attrNameLst>
                                      </p:cBhvr>
                                      <p:tavLst>
                                        <p:tav tm="0">
                                          <p:val>
                                            <p:strVal val="0"/>
                                          </p:val>
                                        </p:tav>
                                        <p:tav tm="100000">
                                          <p:val>
                                            <p:strVal val="#ppt_h"/>
                                          </p:val>
                                        </p:tav>
                                      </p:tavLst>
                                    </p:anim>
                                  </p:childTnLst>
                                </p:cTn>
                              </p:par>
                            </p:childTnLst>
                          </p:cTn>
                        </p:par>
                        <p:par>
                          <p:cTn id="29" fill="hold">
                            <p:stCondLst>
                              <p:cond delay="5000"/>
                            </p:stCondLst>
                            <p:childTnLst>
                              <p:par>
                                <p:cTn id="30" presetID="23" presetClass="entr" presetSubtype="16" fill="hold" nodeType="afterEffect">
                                  <p:stCondLst>
                                    <p:cond delay="0"/>
                                  </p:stCondLst>
                                  <p:childTnLst>
                                    <p:set>
                                      <p:cBhvr>
                                        <p:cTn id="31" dur="1" fill="hold">
                                          <p:stCondLst>
                                            <p:cond delay="0"/>
                                          </p:stCondLst>
                                        </p:cTn>
                                        <p:tgtEl>
                                          <p:spTgt spid="172">
                                            <p:txEl>
                                              <p:pRg st="5" end="5"/>
                                            </p:txEl>
                                          </p:spTgt>
                                        </p:tgtEl>
                                        <p:attrNameLst>
                                          <p:attrName>style.visibility</p:attrName>
                                        </p:attrNameLst>
                                      </p:cBhvr>
                                      <p:to>
                                        <p:strVal val="visible"/>
                                      </p:to>
                                    </p:set>
                                    <p:anim calcmode="lin" valueType="num">
                                      <p:cBhvr additive="base">
                                        <p:cTn id="32" dur="1000"/>
                                        <p:tgtEl>
                                          <p:spTgt spid="172">
                                            <p:txEl>
                                              <p:pRg st="5" end="5"/>
                                            </p:txEl>
                                          </p:spTgt>
                                        </p:tgtEl>
                                        <p:attrNameLst>
                                          <p:attrName>ppt_w</p:attrName>
                                        </p:attrNameLst>
                                      </p:cBhvr>
                                      <p:tavLst>
                                        <p:tav tm="0">
                                          <p:val>
                                            <p:strVal val="0"/>
                                          </p:val>
                                        </p:tav>
                                        <p:tav tm="100000">
                                          <p:val>
                                            <p:strVal val="#ppt_w"/>
                                          </p:val>
                                        </p:tav>
                                      </p:tavLst>
                                    </p:anim>
                                    <p:anim calcmode="lin" valueType="num">
                                      <p:cBhvr additive="base">
                                        <p:cTn id="33" dur="1000"/>
                                        <p:tgtEl>
                                          <p:spTgt spid="172">
                                            <p:txEl>
                                              <p:pRg st="5" end="5"/>
                                            </p:txEl>
                                          </p:spTgt>
                                        </p:tgtEl>
                                        <p:attrNameLst>
                                          <p:attrName>ppt_h</p:attrName>
                                        </p:attrNameLst>
                                      </p:cBhvr>
                                      <p:tavLst>
                                        <p:tav tm="0">
                                          <p:val>
                                            <p:strVal val="0"/>
                                          </p:val>
                                        </p:tav>
                                        <p:tav tm="100000">
                                          <p:val>
                                            <p:strVal val="#ppt_h"/>
                                          </p:val>
                                        </p:tav>
                                      </p:tavLst>
                                    </p:anim>
                                  </p:childTnLst>
                                </p:cTn>
                              </p:par>
                            </p:childTnLst>
                          </p:cTn>
                        </p:par>
                        <p:par>
                          <p:cTn id="34" fill="hold">
                            <p:stCondLst>
                              <p:cond delay="6000"/>
                            </p:stCondLst>
                            <p:childTnLst>
                              <p:par>
                                <p:cTn id="35" presetID="23" presetClass="entr" presetSubtype="16" fill="hold" nodeType="afterEffect">
                                  <p:stCondLst>
                                    <p:cond delay="0"/>
                                  </p:stCondLst>
                                  <p:childTnLst>
                                    <p:set>
                                      <p:cBhvr>
                                        <p:cTn id="36" dur="1" fill="hold">
                                          <p:stCondLst>
                                            <p:cond delay="0"/>
                                          </p:stCondLst>
                                        </p:cTn>
                                        <p:tgtEl>
                                          <p:spTgt spid="172">
                                            <p:txEl>
                                              <p:pRg st="6" end="6"/>
                                            </p:txEl>
                                          </p:spTgt>
                                        </p:tgtEl>
                                        <p:attrNameLst>
                                          <p:attrName>style.visibility</p:attrName>
                                        </p:attrNameLst>
                                      </p:cBhvr>
                                      <p:to>
                                        <p:strVal val="visible"/>
                                      </p:to>
                                    </p:set>
                                    <p:anim calcmode="lin" valueType="num">
                                      <p:cBhvr additive="base">
                                        <p:cTn id="37" dur="1000"/>
                                        <p:tgtEl>
                                          <p:spTgt spid="172">
                                            <p:txEl>
                                              <p:pRg st="6" end="6"/>
                                            </p:txEl>
                                          </p:spTgt>
                                        </p:tgtEl>
                                        <p:attrNameLst>
                                          <p:attrName>ppt_w</p:attrName>
                                        </p:attrNameLst>
                                      </p:cBhvr>
                                      <p:tavLst>
                                        <p:tav tm="0">
                                          <p:val>
                                            <p:strVal val="0"/>
                                          </p:val>
                                        </p:tav>
                                        <p:tav tm="100000">
                                          <p:val>
                                            <p:strVal val="#ppt_w"/>
                                          </p:val>
                                        </p:tav>
                                      </p:tavLst>
                                    </p:anim>
                                    <p:anim calcmode="lin" valueType="num">
                                      <p:cBhvr additive="base">
                                        <p:cTn id="38" dur="1000"/>
                                        <p:tgtEl>
                                          <p:spTgt spid="172">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17"/>
        <p:cNvGrpSpPr/>
        <p:nvPr/>
      </p:nvGrpSpPr>
      <p:grpSpPr>
        <a:xfrm>
          <a:off x="0" y="0"/>
          <a:ext cx="0" cy="0"/>
          <a:chOff x="0" y="0"/>
          <a:chExt cx="0" cy="0"/>
        </a:xfrm>
      </p:grpSpPr>
      <p:sp>
        <p:nvSpPr>
          <p:cNvPr id="518" name="Google Shape;518;p66"/>
          <p:cNvSpPr/>
          <p:nvPr/>
        </p:nvSpPr>
        <p:spPr>
          <a:xfrm>
            <a:off x="959760" y="1276198"/>
            <a:ext cx="2207100" cy="1241700"/>
          </a:xfrm>
          <a:prstGeom prst="ellipse">
            <a:avLst/>
          </a:pr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519" name="Google Shape;519;p66"/>
          <p:cNvSpPr txBox="1">
            <a:spLocks noGrp="1"/>
          </p:cNvSpPr>
          <p:nvPr>
            <p:ph type="title"/>
          </p:nvPr>
        </p:nvSpPr>
        <p:spPr>
          <a:xfrm>
            <a:off x="603425" y="3037600"/>
            <a:ext cx="4213500" cy="1994100"/>
          </a:xfrm>
          <a:prstGeom prst="rect">
            <a:avLst/>
          </a:prstGeom>
          <a:noFill/>
          <a:ln>
            <a:noFill/>
          </a:ln>
        </p:spPr>
        <p:txBody>
          <a:bodyPr spcFirstLastPara="1" wrap="square" lIns="126300" tIns="126300" rIns="126300" bIns="126300" anchor="ctr" anchorCtr="0">
            <a:noAutofit/>
          </a:bodyPr>
          <a:lstStyle/>
          <a:p>
            <a:pPr lvl="0"/>
            <a:r>
              <a:rPr lang="el-GR" sz="3800" dirty="0">
                <a:solidFill>
                  <a:schemeClr val="accent1"/>
                </a:solidFill>
              </a:rPr>
              <a:t>Δημιουργία προσβάσιμου περιεχομένου: 
3 στρατηγικές για την ένταξη</a:t>
            </a:r>
            <a:endParaRPr sz="3800" dirty="0"/>
          </a:p>
        </p:txBody>
      </p:sp>
      <p:sp>
        <p:nvSpPr>
          <p:cNvPr id="520" name="Google Shape;520;p66"/>
          <p:cNvSpPr txBox="1">
            <a:spLocks noGrp="1"/>
          </p:cNvSpPr>
          <p:nvPr>
            <p:ph type="title" idx="2"/>
          </p:nvPr>
        </p:nvSpPr>
        <p:spPr>
          <a:xfrm>
            <a:off x="977741" y="1123789"/>
            <a:ext cx="2171100" cy="14964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8300"/>
              <a:buNone/>
            </a:pPr>
            <a:r>
              <a:rPr lang="en"/>
              <a:t>04</a:t>
            </a:r>
            <a:endParaRPr/>
          </a:p>
        </p:txBody>
      </p:sp>
      <p:sp>
        <p:nvSpPr>
          <p:cNvPr id="521" name="Google Shape;521;p66"/>
          <p:cNvSpPr txBox="1">
            <a:spLocks noGrp="1"/>
          </p:cNvSpPr>
          <p:nvPr>
            <p:ph type="subTitle" idx="1"/>
          </p:nvPr>
        </p:nvSpPr>
        <p:spPr>
          <a:xfrm>
            <a:off x="1279360" y="6880622"/>
            <a:ext cx="4629600" cy="10740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2000"/>
              <a:buNone/>
            </a:pPr>
            <a:r>
              <a:rPr lang="en">
                <a:solidFill>
                  <a:schemeClr val="accent1"/>
                </a:solidFill>
              </a:rPr>
              <a:t>Definition, importance and communication process</a:t>
            </a:r>
            <a:endParaRPr>
              <a:solidFill>
                <a:schemeClr val="accent1"/>
              </a:solidFill>
            </a:endParaRPr>
          </a:p>
          <a:p>
            <a:pPr marL="0" lvl="0" indent="0" algn="l" rtl="0">
              <a:lnSpc>
                <a:spcPct val="100000"/>
              </a:lnSpc>
              <a:spcBef>
                <a:spcPts val="0"/>
              </a:spcBef>
              <a:spcAft>
                <a:spcPts val="0"/>
              </a:spcAft>
              <a:buSzPts val="2000"/>
              <a:buNone/>
            </a:pPr>
            <a:endParaRPr/>
          </a:p>
        </p:txBody>
      </p:sp>
      <p:pic>
        <p:nvPicPr>
          <p:cNvPr id="522" name="Google Shape;522;p66"/>
          <p:cNvPicPr preferRelativeResize="0"/>
          <p:nvPr/>
        </p:nvPicPr>
        <p:blipFill>
          <a:blip r:embed="rId3">
            <a:alphaModFix/>
          </a:blip>
          <a:stretch>
            <a:fillRect/>
          </a:stretch>
        </p:blipFill>
        <p:spPr>
          <a:xfrm>
            <a:off x="5547545" y="1749400"/>
            <a:ext cx="6641403" cy="3236389"/>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26"/>
        <p:cNvGrpSpPr/>
        <p:nvPr/>
      </p:nvGrpSpPr>
      <p:grpSpPr>
        <a:xfrm>
          <a:off x="0" y="0"/>
          <a:ext cx="0" cy="0"/>
          <a:chOff x="0" y="0"/>
          <a:chExt cx="0" cy="0"/>
        </a:xfrm>
      </p:grpSpPr>
      <p:sp>
        <p:nvSpPr>
          <p:cNvPr id="527" name="Google Shape;527;p67"/>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2700" dirty="0"/>
              <a:t>Δημιουργία προσβάσιμου περιεχομένου: 3 στρατηγικές για τη συμμετοχικότητα</a:t>
            </a:r>
            <a:endParaRPr sz="2700" dirty="0"/>
          </a:p>
        </p:txBody>
      </p:sp>
      <p:sp>
        <p:nvSpPr>
          <p:cNvPr id="528" name="Google Shape;528;p67"/>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spcBef>
                <a:spcPts val="400"/>
              </a:spcBef>
              <a:buNone/>
            </a:pPr>
            <a:r>
              <a:rPr lang="el-GR" sz="1900" dirty="0"/>
              <a:t>Η κατανόηση των διαφορετικών αναγκών του κοινού, ιδίως των ατόμων με αναπηρία, είναι απαραίτητη για τη δημιουργία ενός πραγματικά προσβάσιμου διαδικτυακού περιβάλλοντος. Σε αυτό το κεφάλαιο, θα διερευνήσουμε τρεις αποτελεσματικές στρατηγικές που έχουν επιμεληθεί για να κάνουν το ψηφιακό περιεχόμενο όχι μόνο οπτικά ελκυστικό αλλά και καθολικά προσβάσιμο</a:t>
            </a:r>
            <a:r>
              <a:rPr lang="en" sz="1900" dirty="0"/>
              <a:t>. </a:t>
            </a:r>
            <a:endParaRPr sz="1900" dirty="0"/>
          </a:p>
          <a:p>
            <a:pPr marL="0" lvl="0" indent="0">
              <a:spcBef>
                <a:spcPts val="1500"/>
              </a:spcBef>
              <a:buNone/>
            </a:pPr>
            <a:r>
              <a:rPr lang="el-GR" sz="1900" dirty="0"/>
              <a:t>Από τη χρήση υπότιτλων και τη βελτιστοποίηση της πλοήγησης στον ιστότοπο έως την ενσωμάτωση τεχνολογίας κειμένου σε ομιλία και την επιλογή κατάλληλης τυπογραφίας, αυτές οι στρατηγικές έχουν σχεδιαστεί για να ενισχύσουν την αφοσίωση για όλους, συμπεριλαμβανομένων εκείνων με προβλήματα όρασης ή ακοής, δυσλεξία ή προκλήσεις που σχετίζονται με την προσοχή</a:t>
            </a:r>
            <a:r>
              <a:rPr lang="en" sz="1900" dirty="0"/>
              <a:t>. </a:t>
            </a:r>
            <a:endParaRPr sz="1900" dirty="0"/>
          </a:p>
          <a:p>
            <a:pPr marL="0" lvl="0" indent="0">
              <a:lnSpc>
                <a:spcPct val="100000"/>
              </a:lnSpc>
              <a:spcBef>
                <a:spcPts val="1500"/>
              </a:spcBef>
              <a:buNone/>
            </a:pPr>
            <a:r>
              <a:rPr lang="el-GR" sz="1900" dirty="0"/>
              <a:t>Κατά την ενσωμάτωση των ακόλουθων στρατηγικών, το διαδικτυακό περιεχόμενο γίνεται όχι μόνο ενημερωτικό αλλά και φιλόξενο για όλους, διασφαλίζοντας μια πραγματικά περιεκτική ψηφιακή εμπειρία</a:t>
            </a:r>
            <a:r>
              <a:rPr lang="en" sz="1900" dirty="0"/>
              <a:t>.</a:t>
            </a:r>
            <a:endParaRPr sz="1900" dirty="0"/>
          </a:p>
          <a:p>
            <a:pPr marL="0" lvl="0" indent="0" algn="l" rtl="0">
              <a:spcBef>
                <a:spcPts val="0"/>
              </a:spcBef>
              <a:spcAft>
                <a:spcPts val="0"/>
              </a:spcAft>
              <a:buNone/>
            </a:pPr>
            <a:r>
              <a:rPr lang="en" sz="2000" dirty="0"/>
              <a:t> </a:t>
            </a:r>
            <a:endParaRPr sz="2000" dirty="0"/>
          </a:p>
          <a:p>
            <a:pPr marL="0" lvl="0" indent="0" algn="l" rtl="0">
              <a:spcBef>
                <a:spcPts val="0"/>
              </a:spcBef>
              <a:spcAft>
                <a:spcPts val="0"/>
              </a:spcAft>
              <a:buNone/>
            </a:pPr>
            <a:endParaRPr sz="2000" dirty="0"/>
          </a:p>
          <a:p>
            <a:pPr marL="0" lvl="0" indent="0" algn="l" rtl="0">
              <a:lnSpc>
                <a:spcPct val="115000"/>
              </a:lnSpc>
              <a:spcBef>
                <a:spcPts val="0"/>
              </a:spcBef>
              <a:spcAft>
                <a:spcPts val="0"/>
              </a:spcAft>
              <a:buNone/>
            </a:pPr>
            <a:endParaRPr dirty="0"/>
          </a:p>
        </p:txBody>
      </p:sp>
      <p:sp>
        <p:nvSpPr>
          <p:cNvPr id="529" name="Google Shape;529;p67"/>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33"/>
        <p:cNvGrpSpPr/>
        <p:nvPr/>
      </p:nvGrpSpPr>
      <p:grpSpPr>
        <a:xfrm>
          <a:off x="0" y="0"/>
          <a:ext cx="0" cy="0"/>
          <a:chOff x="0" y="0"/>
          <a:chExt cx="0" cy="0"/>
        </a:xfrm>
      </p:grpSpPr>
      <p:sp>
        <p:nvSpPr>
          <p:cNvPr id="534" name="Google Shape;534;p68"/>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2700" dirty="0"/>
              <a:t>Δημιουργία προσβάσιμου περιεχομένου: 3 στρατηγικές για τη συμμετοχικότητα</a:t>
            </a:r>
            <a:endParaRPr sz="2700" dirty="0"/>
          </a:p>
        </p:txBody>
      </p:sp>
      <p:sp>
        <p:nvSpPr>
          <p:cNvPr id="535" name="Google Shape;535;p68"/>
          <p:cNvSpPr txBox="1">
            <a:spLocks noGrp="1"/>
          </p:cNvSpPr>
          <p:nvPr>
            <p:ph type="body" idx="1"/>
          </p:nvPr>
        </p:nvSpPr>
        <p:spPr>
          <a:xfrm>
            <a:off x="628243" y="1388867"/>
            <a:ext cx="10932600" cy="590400"/>
          </a:xfrm>
          <a:prstGeom prst="rect">
            <a:avLst/>
          </a:prstGeom>
          <a:noFill/>
          <a:ln>
            <a:noFill/>
          </a:ln>
        </p:spPr>
        <p:txBody>
          <a:bodyPr spcFirstLastPara="1" wrap="square" lIns="126300" tIns="126300" rIns="126300" bIns="126300" anchor="t" anchorCtr="0">
            <a:noAutofit/>
          </a:bodyPr>
          <a:lstStyle/>
          <a:p>
            <a:pPr marL="0" lvl="0" indent="0" algn="l" rtl="0">
              <a:lnSpc>
                <a:spcPct val="100000"/>
              </a:lnSpc>
              <a:spcBef>
                <a:spcPts val="0"/>
              </a:spcBef>
              <a:spcAft>
                <a:spcPts val="0"/>
              </a:spcAft>
              <a:buNone/>
            </a:pPr>
            <a:endParaRPr sz="1700"/>
          </a:p>
          <a:p>
            <a:pPr marL="0" lvl="0" indent="0" algn="l" rtl="0">
              <a:lnSpc>
                <a:spcPct val="100000"/>
              </a:lnSpc>
              <a:spcBef>
                <a:spcPts val="0"/>
              </a:spcBef>
              <a:spcAft>
                <a:spcPts val="0"/>
              </a:spcAft>
              <a:buNone/>
            </a:pPr>
            <a:endParaRPr sz="1700"/>
          </a:p>
          <a:p>
            <a:pPr marL="0" lvl="0" indent="0" algn="l" rtl="0">
              <a:spcBef>
                <a:spcPts val="0"/>
              </a:spcBef>
              <a:spcAft>
                <a:spcPts val="0"/>
              </a:spcAft>
              <a:buNone/>
            </a:pPr>
            <a:endParaRPr sz="2000"/>
          </a:p>
          <a:p>
            <a:pPr marL="0" lvl="0" indent="0" algn="l" rtl="0">
              <a:lnSpc>
                <a:spcPct val="115000"/>
              </a:lnSpc>
              <a:spcBef>
                <a:spcPts val="0"/>
              </a:spcBef>
              <a:spcAft>
                <a:spcPts val="0"/>
              </a:spcAft>
              <a:buNone/>
            </a:pPr>
            <a:endParaRPr/>
          </a:p>
        </p:txBody>
      </p:sp>
      <p:sp>
        <p:nvSpPr>
          <p:cNvPr id="536" name="Google Shape;536;p68"/>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42</a:t>
            </a:fld>
            <a:endParaRPr/>
          </a:p>
        </p:txBody>
      </p:sp>
      <p:sp>
        <p:nvSpPr>
          <p:cNvPr id="537" name="Google Shape;537;p68"/>
          <p:cNvSpPr txBox="1"/>
          <p:nvPr/>
        </p:nvSpPr>
        <p:spPr>
          <a:xfrm>
            <a:off x="2243000" y="1267825"/>
            <a:ext cx="7855500" cy="1842300"/>
          </a:xfrm>
          <a:prstGeom prst="rect">
            <a:avLst/>
          </a:prstGeom>
          <a:solidFill>
            <a:schemeClr val="dk2"/>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457200" lvl="0"/>
            <a:r>
              <a:rPr lang="en" sz="1700" b="1" dirty="0">
                <a:solidFill>
                  <a:schemeClr val="accent6"/>
                </a:solidFill>
                <a:latin typeface="Calibri"/>
                <a:ea typeface="Calibri"/>
                <a:cs typeface="Calibri"/>
                <a:sym typeface="Calibri"/>
              </a:rPr>
              <a:t>1. </a:t>
            </a:r>
            <a:r>
              <a:rPr lang="el-GR" sz="1700" b="1" dirty="0">
                <a:solidFill>
                  <a:schemeClr val="accent6"/>
                </a:solidFill>
                <a:latin typeface="Calibri"/>
                <a:ea typeface="Calibri"/>
                <a:cs typeface="Calibri"/>
                <a:sym typeface="Calibri"/>
              </a:rPr>
              <a:t>Χρησιμοποιήστε ποικίλες προσβάσιμες μορφές, όπως</a:t>
            </a:r>
            <a:r>
              <a:rPr lang="en" sz="1700" b="1" dirty="0">
                <a:solidFill>
                  <a:schemeClr val="accent6"/>
                </a:solidFill>
                <a:latin typeface="Calibri"/>
                <a:ea typeface="Calibri"/>
                <a:cs typeface="Calibri"/>
                <a:sym typeface="Calibri"/>
              </a:rPr>
              <a:t>:</a:t>
            </a:r>
            <a:endParaRPr sz="1700" b="1" dirty="0">
              <a:solidFill>
                <a:schemeClr val="accent6"/>
              </a:solidFill>
              <a:latin typeface="Calibri"/>
              <a:ea typeface="Calibri"/>
              <a:cs typeface="Calibri"/>
              <a:sym typeface="Calibri"/>
            </a:endParaRPr>
          </a:p>
          <a:p>
            <a:pPr marL="0" lvl="0" indent="0" algn="ctr" rtl="0">
              <a:spcBef>
                <a:spcPts val="0"/>
              </a:spcBef>
              <a:spcAft>
                <a:spcPts val="0"/>
              </a:spcAft>
              <a:buNone/>
            </a:pPr>
            <a:endParaRPr sz="1700" dirty="0">
              <a:solidFill>
                <a:schemeClr val="accent6"/>
              </a:solidFill>
              <a:latin typeface="Calibri"/>
              <a:ea typeface="Calibri"/>
              <a:cs typeface="Calibri"/>
              <a:sym typeface="Calibri"/>
            </a:endParaRPr>
          </a:p>
          <a:p>
            <a:pPr marL="1524000" lvl="0"/>
            <a:r>
              <a:rPr lang="en" sz="1700" dirty="0">
                <a:solidFill>
                  <a:schemeClr val="accent6"/>
                </a:solidFill>
                <a:latin typeface="Calibri"/>
                <a:ea typeface="Calibri"/>
                <a:cs typeface="Calibri"/>
                <a:sym typeface="Calibri"/>
              </a:rPr>
              <a:t>🎤 </a:t>
            </a:r>
            <a:r>
              <a:rPr lang="el-GR" sz="1700" dirty="0">
                <a:solidFill>
                  <a:schemeClr val="accent6"/>
                </a:solidFill>
                <a:latin typeface="Calibri"/>
                <a:ea typeface="Calibri"/>
                <a:cs typeface="Calibri"/>
                <a:sym typeface="Calibri"/>
              </a:rPr>
              <a:t>Ήχος: Προσελκύστε τους ακουστικούς μαθητές σας. 
📝 Κείμενο: Εξυπηρετήστε τους αναγνώστες και τους μαθητές. 
🎥 Βίντεο: Ζωντανέψτε τις έννοιες οπτικά. 
📜 Μεταγραφές: Εξασφαλίστε τη συμμετοχικότητα παρέχοντας εκδόσεις κειμένου</a:t>
            </a:r>
            <a:r>
              <a:rPr lang="en" sz="1700" dirty="0">
                <a:solidFill>
                  <a:schemeClr val="accent6"/>
                </a:solidFill>
                <a:latin typeface="Calibri"/>
                <a:ea typeface="Calibri"/>
                <a:cs typeface="Calibri"/>
                <a:sym typeface="Calibri"/>
              </a:rPr>
              <a:t>.</a:t>
            </a:r>
            <a:endParaRPr sz="2000" b="1" dirty="0">
              <a:solidFill>
                <a:schemeClr val="accent6"/>
              </a:solidFill>
              <a:latin typeface="Calibri"/>
              <a:ea typeface="Calibri"/>
              <a:cs typeface="Calibri"/>
              <a:sym typeface="Calibri"/>
            </a:endParaRPr>
          </a:p>
        </p:txBody>
      </p:sp>
      <p:sp>
        <p:nvSpPr>
          <p:cNvPr id="538" name="Google Shape;538;p68"/>
          <p:cNvSpPr txBox="1"/>
          <p:nvPr/>
        </p:nvSpPr>
        <p:spPr>
          <a:xfrm>
            <a:off x="2222336" y="3275544"/>
            <a:ext cx="7855500" cy="1595100"/>
          </a:xfrm>
          <a:prstGeom prst="rect">
            <a:avLst/>
          </a:prstGeom>
          <a:solidFill>
            <a:schemeClr val="dk1"/>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457200" lvl="0"/>
            <a:r>
              <a:rPr lang="en" sz="1700" b="1" dirty="0">
                <a:solidFill>
                  <a:schemeClr val="accent6"/>
                </a:solidFill>
                <a:latin typeface="Calibri"/>
                <a:ea typeface="Calibri"/>
                <a:cs typeface="Calibri"/>
                <a:sym typeface="Calibri"/>
              </a:rPr>
              <a:t>2. </a:t>
            </a:r>
            <a:r>
              <a:rPr lang="el-GR" sz="1700" b="1" dirty="0">
                <a:solidFill>
                  <a:schemeClr val="accent6"/>
                </a:solidFill>
                <a:latin typeface="Calibri"/>
                <a:ea typeface="Calibri"/>
                <a:cs typeface="Calibri"/>
                <a:sym typeface="Calibri"/>
              </a:rPr>
              <a:t>Μιλήστε καθαρά, γράψτε απλά</a:t>
            </a:r>
            <a:r>
              <a:rPr lang="en" sz="1700" b="1" dirty="0">
                <a:solidFill>
                  <a:schemeClr val="accent6"/>
                </a:solidFill>
                <a:latin typeface="Calibri"/>
                <a:ea typeface="Calibri"/>
                <a:cs typeface="Calibri"/>
                <a:sym typeface="Calibri"/>
              </a:rPr>
              <a:t>: </a:t>
            </a:r>
            <a:endParaRPr sz="1700" b="1" dirty="0">
              <a:solidFill>
                <a:schemeClr val="accent6"/>
              </a:solidFill>
              <a:latin typeface="Calibri"/>
              <a:ea typeface="Calibri"/>
              <a:cs typeface="Calibri"/>
              <a:sym typeface="Calibri"/>
            </a:endParaRPr>
          </a:p>
          <a:p>
            <a:pPr marL="0" lvl="0" indent="0" algn="l" rtl="0">
              <a:spcBef>
                <a:spcPts val="0"/>
              </a:spcBef>
              <a:spcAft>
                <a:spcPts val="0"/>
              </a:spcAft>
              <a:buNone/>
            </a:pPr>
            <a:endParaRPr sz="1700" dirty="0">
              <a:solidFill>
                <a:schemeClr val="accent6"/>
              </a:solidFill>
              <a:latin typeface="Calibri"/>
              <a:ea typeface="Calibri"/>
              <a:cs typeface="Calibri"/>
              <a:sym typeface="Calibri"/>
            </a:endParaRPr>
          </a:p>
          <a:p>
            <a:pPr marL="1524000" lvl="0"/>
            <a:r>
              <a:rPr lang="en" sz="1700" dirty="0">
                <a:solidFill>
                  <a:schemeClr val="accent6"/>
                </a:solidFill>
                <a:latin typeface="Calibri"/>
                <a:ea typeface="Calibri"/>
                <a:cs typeface="Calibri"/>
                <a:sym typeface="Calibri"/>
              </a:rPr>
              <a:t>🎯 </a:t>
            </a:r>
            <a:r>
              <a:rPr lang="el-GR" sz="1700" dirty="0">
                <a:solidFill>
                  <a:schemeClr val="accent6"/>
                </a:solidFill>
                <a:latin typeface="Calibri"/>
                <a:ea typeface="Calibri"/>
                <a:cs typeface="Calibri"/>
                <a:sym typeface="Calibri"/>
              </a:rPr>
              <a:t>Σαφής γλώσσα: Απλοποιήστε σύνθετες ιδέες. 
 🗂 Οργανωμένο περιεχόμενο: Δημιουργήστε λογική ροή. 
📚 Επικεφαλίδες &amp; λίστες: Βοηθήστε την πλοήγηση και την κατανόηση</a:t>
            </a:r>
            <a:r>
              <a:rPr lang="en" sz="1700" dirty="0">
                <a:solidFill>
                  <a:schemeClr val="accent6"/>
                </a:solidFill>
                <a:latin typeface="Calibri"/>
                <a:ea typeface="Calibri"/>
                <a:cs typeface="Calibri"/>
                <a:sym typeface="Calibri"/>
              </a:rPr>
              <a:t>. </a:t>
            </a:r>
            <a:endParaRPr sz="2000" b="1" dirty="0">
              <a:solidFill>
                <a:schemeClr val="accent6"/>
              </a:solidFill>
              <a:latin typeface="Calibri"/>
              <a:ea typeface="Calibri"/>
              <a:cs typeface="Calibri"/>
              <a:sym typeface="Calibri"/>
            </a:endParaRPr>
          </a:p>
        </p:txBody>
      </p:sp>
      <p:sp>
        <p:nvSpPr>
          <p:cNvPr id="539" name="Google Shape;539;p68"/>
          <p:cNvSpPr txBox="1"/>
          <p:nvPr/>
        </p:nvSpPr>
        <p:spPr>
          <a:xfrm>
            <a:off x="2222300" y="5036073"/>
            <a:ext cx="7855500" cy="1595100"/>
          </a:xfrm>
          <a:prstGeom prst="rect">
            <a:avLst/>
          </a:prstGeom>
          <a:solidFill>
            <a:schemeClr val="lt2"/>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457200" lvl="0"/>
            <a:r>
              <a:rPr lang="en" sz="1700" b="1" dirty="0">
                <a:solidFill>
                  <a:schemeClr val="accent6"/>
                </a:solidFill>
                <a:latin typeface="Calibri"/>
                <a:ea typeface="Calibri"/>
                <a:cs typeface="Calibri"/>
                <a:sym typeface="Calibri"/>
              </a:rPr>
              <a:t>3. </a:t>
            </a:r>
            <a:r>
              <a:rPr lang="el-GR" sz="1700" b="1" dirty="0">
                <a:solidFill>
                  <a:schemeClr val="accent6"/>
                </a:solidFill>
                <a:latin typeface="Calibri"/>
                <a:ea typeface="Calibri"/>
                <a:cs typeface="Calibri"/>
                <a:sym typeface="Calibri"/>
              </a:rPr>
              <a:t>Αφήστε τα γραφικά να πουν την ιστορία</a:t>
            </a:r>
            <a:r>
              <a:rPr lang="en" sz="1700" b="1" dirty="0">
                <a:solidFill>
                  <a:schemeClr val="accent6"/>
                </a:solidFill>
                <a:latin typeface="Calibri"/>
                <a:ea typeface="Calibri"/>
                <a:cs typeface="Calibri"/>
                <a:sym typeface="Calibri"/>
              </a:rPr>
              <a:t>: </a:t>
            </a:r>
            <a:endParaRPr sz="1700" b="1" dirty="0">
              <a:solidFill>
                <a:schemeClr val="accent6"/>
              </a:solidFill>
              <a:latin typeface="Calibri"/>
              <a:ea typeface="Calibri"/>
              <a:cs typeface="Calibri"/>
              <a:sym typeface="Calibri"/>
            </a:endParaRPr>
          </a:p>
          <a:p>
            <a:pPr marL="0" lvl="0" indent="0" algn="l" rtl="0">
              <a:spcBef>
                <a:spcPts val="0"/>
              </a:spcBef>
              <a:spcAft>
                <a:spcPts val="0"/>
              </a:spcAft>
              <a:buNone/>
            </a:pPr>
            <a:endParaRPr sz="1700" dirty="0">
              <a:solidFill>
                <a:schemeClr val="accent6"/>
              </a:solidFill>
              <a:latin typeface="Calibri"/>
              <a:ea typeface="Calibri"/>
              <a:cs typeface="Calibri"/>
              <a:sym typeface="Calibri"/>
            </a:endParaRPr>
          </a:p>
          <a:p>
            <a:pPr marL="1524000" lvl="0"/>
            <a:r>
              <a:rPr lang="en" sz="1700" dirty="0">
                <a:solidFill>
                  <a:schemeClr val="accent6"/>
                </a:solidFill>
                <a:latin typeface="Calibri"/>
                <a:ea typeface="Calibri"/>
                <a:cs typeface="Calibri"/>
                <a:sym typeface="Calibri"/>
              </a:rPr>
              <a:t>🖼  </a:t>
            </a:r>
            <a:r>
              <a:rPr lang="el-GR" sz="1700" dirty="0">
                <a:solidFill>
                  <a:schemeClr val="accent6"/>
                </a:solidFill>
                <a:latin typeface="Calibri"/>
                <a:ea typeface="Calibri"/>
                <a:cs typeface="Calibri"/>
                <a:sym typeface="Calibri"/>
              </a:rPr>
              <a:t>Εικόνες: Μεταφέρετε συναισθήματα και έννοιες. 
🎬 Βίντεο: Προσθέστε βάθος και ευρύτερο πλαίσιο. 
🎉 Multimedia Magic: Ενεργοποιήστε πολλαπλές αισθήσεις για αντίκτυπο</a:t>
            </a:r>
            <a:r>
              <a:rPr lang="en" sz="1700" dirty="0">
                <a:solidFill>
                  <a:schemeClr val="accent6"/>
                </a:solidFill>
                <a:latin typeface="Calibri"/>
                <a:ea typeface="Calibri"/>
                <a:cs typeface="Calibri"/>
                <a:sym typeface="Calibri"/>
              </a:rPr>
              <a:t>.</a:t>
            </a:r>
            <a:endParaRPr sz="2000" b="1" dirty="0">
              <a:solidFill>
                <a:schemeClr val="accent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37"/>
                                        </p:tgtEl>
                                        <p:attrNameLst>
                                          <p:attrName>style.visibility</p:attrName>
                                        </p:attrNameLst>
                                      </p:cBhvr>
                                      <p:to>
                                        <p:strVal val="visible"/>
                                      </p:to>
                                    </p:set>
                                    <p:anim calcmode="lin" valueType="num">
                                      <p:cBhvr additive="base">
                                        <p:cTn id="7" dur="4900"/>
                                        <p:tgtEl>
                                          <p:spTgt spid="537"/>
                                        </p:tgtEl>
                                        <p:attrNameLst>
                                          <p:attrName>ppt_w</p:attrName>
                                        </p:attrNameLst>
                                      </p:cBhvr>
                                      <p:tavLst>
                                        <p:tav tm="0">
                                          <p:val>
                                            <p:strVal val="0"/>
                                          </p:val>
                                        </p:tav>
                                        <p:tav tm="100000">
                                          <p:val>
                                            <p:strVal val="#ppt_w"/>
                                          </p:val>
                                        </p:tav>
                                      </p:tavLst>
                                    </p:anim>
                                    <p:anim calcmode="lin" valueType="num">
                                      <p:cBhvr additive="base">
                                        <p:cTn id="8" dur="4900"/>
                                        <p:tgtEl>
                                          <p:spTgt spid="537"/>
                                        </p:tgtEl>
                                        <p:attrNameLst>
                                          <p:attrName>ppt_h</p:attrName>
                                        </p:attrNameLst>
                                      </p:cBhvr>
                                      <p:tavLst>
                                        <p:tav tm="0">
                                          <p:val>
                                            <p:strVal val="0"/>
                                          </p:val>
                                        </p:tav>
                                        <p:tav tm="100000">
                                          <p:val>
                                            <p:strVal val="#ppt_h"/>
                                          </p:val>
                                        </p:tav>
                                      </p:tavLst>
                                    </p:anim>
                                  </p:childTnLst>
                                </p:cTn>
                              </p:par>
                            </p:childTnLst>
                          </p:cTn>
                        </p:par>
                        <p:par>
                          <p:cTn id="9" fill="hold">
                            <p:stCondLst>
                              <p:cond delay="4900"/>
                            </p:stCondLst>
                            <p:childTnLst>
                              <p:par>
                                <p:cTn id="10" presetID="23" presetClass="entr" presetSubtype="16" fill="hold" nodeType="afterEffect">
                                  <p:stCondLst>
                                    <p:cond delay="0"/>
                                  </p:stCondLst>
                                  <p:childTnLst>
                                    <p:set>
                                      <p:cBhvr>
                                        <p:cTn id="11" dur="1" fill="hold">
                                          <p:stCondLst>
                                            <p:cond delay="0"/>
                                          </p:stCondLst>
                                        </p:cTn>
                                        <p:tgtEl>
                                          <p:spTgt spid="538"/>
                                        </p:tgtEl>
                                        <p:attrNameLst>
                                          <p:attrName>style.visibility</p:attrName>
                                        </p:attrNameLst>
                                      </p:cBhvr>
                                      <p:to>
                                        <p:strVal val="visible"/>
                                      </p:to>
                                    </p:set>
                                    <p:anim calcmode="lin" valueType="num">
                                      <p:cBhvr additive="base">
                                        <p:cTn id="12" dur="5000"/>
                                        <p:tgtEl>
                                          <p:spTgt spid="538"/>
                                        </p:tgtEl>
                                        <p:attrNameLst>
                                          <p:attrName>ppt_w</p:attrName>
                                        </p:attrNameLst>
                                      </p:cBhvr>
                                      <p:tavLst>
                                        <p:tav tm="0">
                                          <p:val>
                                            <p:strVal val="0"/>
                                          </p:val>
                                        </p:tav>
                                        <p:tav tm="100000">
                                          <p:val>
                                            <p:strVal val="#ppt_w"/>
                                          </p:val>
                                        </p:tav>
                                      </p:tavLst>
                                    </p:anim>
                                    <p:anim calcmode="lin" valueType="num">
                                      <p:cBhvr additive="base">
                                        <p:cTn id="13" dur="5000"/>
                                        <p:tgtEl>
                                          <p:spTgt spid="538"/>
                                        </p:tgtEl>
                                        <p:attrNameLst>
                                          <p:attrName>ppt_h</p:attrName>
                                        </p:attrNameLst>
                                      </p:cBhvr>
                                      <p:tavLst>
                                        <p:tav tm="0">
                                          <p:val>
                                            <p:strVal val="0"/>
                                          </p:val>
                                        </p:tav>
                                        <p:tav tm="100000">
                                          <p:val>
                                            <p:strVal val="#ppt_h"/>
                                          </p:val>
                                        </p:tav>
                                      </p:tavLst>
                                    </p:anim>
                                  </p:childTnLst>
                                </p:cTn>
                              </p:par>
                            </p:childTnLst>
                          </p:cTn>
                        </p:par>
                        <p:par>
                          <p:cTn id="14" fill="hold">
                            <p:stCondLst>
                              <p:cond delay="9900"/>
                            </p:stCondLst>
                            <p:childTnLst>
                              <p:par>
                                <p:cTn id="15" presetID="23" presetClass="entr" presetSubtype="16" fill="hold" nodeType="afterEffect">
                                  <p:stCondLst>
                                    <p:cond delay="0"/>
                                  </p:stCondLst>
                                  <p:childTnLst>
                                    <p:set>
                                      <p:cBhvr>
                                        <p:cTn id="16" dur="1" fill="hold">
                                          <p:stCondLst>
                                            <p:cond delay="0"/>
                                          </p:stCondLst>
                                        </p:cTn>
                                        <p:tgtEl>
                                          <p:spTgt spid="539"/>
                                        </p:tgtEl>
                                        <p:attrNameLst>
                                          <p:attrName>style.visibility</p:attrName>
                                        </p:attrNameLst>
                                      </p:cBhvr>
                                      <p:to>
                                        <p:strVal val="visible"/>
                                      </p:to>
                                    </p:set>
                                    <p:anim calcmode="lin" valueType="num">
                                      <p:cBhvr additive="base">
                                        <p:cTn id="17" dur="5000"/>
                                        <p:tgtEl>
                                          <p:spTgt spid="539"/>
                                        </p:tgtEl>
                                        <p:attrNameLst>
                                          <p:attrName>ppt_w</p:attrName>
                                        </p:attrNameLst>
                                      </p:cBhvr>
                                      <p:tavLst>
                                        <p:tav tm="0">
                                          <p:val>
                                            <p:strVal val="0"/>
                                          </p:val>
                                        </p:tav>
                                        <p:tav tm="100000">
                                          <p:val>
                                            <p:strVal val="#ppt_w"/>
                                          </p:val>
                                        </p:tav>
                                      </p:tavLst>
                                    </p:anim>
                                    <p:anim calcmode="lin" valueType="num">
                                      <p:cBhvr additive="base">
                                        <p:cTn id="18" dur="5000"/>
                                        <p:tgtEl>
                                          <p:spTgt spid="53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43"/>
        <p:cNvGrpSpPr/>
        <p:nvPr/>
      </p:nvGrpSpPr>
      <p:grpSpPr>
        <a:xfrm>
          <a:off x="0" y="0"/>
          <a:ext cx="0" cy="0"/>
          <a:chOff x="0" y="0"/>
          <a:chExt cx="0" cy="0"/>
        </a:xfrm>
      </p:grpSpPr>
      <p:sp>
        <p:nvSpPr>
          <p:cNvPr id="544" name="Google Shape;544;p69"/>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2700" dirty="0"/>
              <a:t>Δημιουργία προσβάσιμου περιεχομένου: 3 στρατηγικές για τη συμμετοχικότητα</a:t>
            </a:r>
            <a:endParaRPr sz="2700" dirty="0"/>
          </a:p>
        </p:txBody>
      </p:sp>
      <p:sp>
        <p:nvSpPr>
          <p:cNvPr id="545" name="Google Shape;545;p69"/>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n" sz="1600" b="1" dirty="0">
                <a:solidFill>
                  <a:srgbClr val="445D73"/>
                </a:solidFill>
              </a:rPr>
              <a:t>1. </a:t>
            </a:r>
            <a:r>
              <a:rPr lang="el-GR" sz="1600" b="1" dirty="0"/>
              <a:t>Προσβάσιμες μορφές περιεχομένου</a:t>
            </a:r>
            <a:endParaRPr sz="1600" b="1" dirty="0">
              <a:solidFill>
                <a:srgbClr val="445D73"/>
              </a:solidFill>
            </a:endParaRPr>
          </a:p>
          <a:p>
            <a:pPr marL="0" lvl="0" indent="0">
              <a:spcBef>
                <a:spcPts val="2400"/>
              </a:spcBef>
              <a:buNone/>
            </a:pPr>
            <a:r>
              <a:rPr lang="el-GR" sz="1600" dirty="0"/>
              <a:t>Κατά τη δημιουργία περιεχομένου για ένα διαδικτυακό μάθημα για άτομα με αναπηρίες, είναι σημαντικό να το παρέχετε σε διάφορες μορφές. Αυτό θα διασφαλίσει ότι όλοι οι άνθρωποι μπορούν να έχουν πρόσβαση στο περιεχόμενο, ανεξάρτητα από τις ικανότητές τους</a:t>
            </a:r>
            <a:r>
              <a:rPr lang="en" sz="1600" dirty="0">
                <a:solidFill>
                  <a:srgbClr val="445D73"/>
                </a:solidFill>
              </a:rPr>
              <a:t>. </a:t>
            </a:r>
            <a:endParaRPr sz="1600" dirty="0">
              <a:solidFill>
                <a:srgbClr val="445D73"/>
              </a:solidFill>
            </a:endParaRPr>
          </a:p>
          <a:p>
            <a:pPr marL="609600" lvl="0" indent="-406400">
              <a:spcBef>
                <a:spcPts val="2400"/>
              </a:spcBef>
              <a:buSzPts val="1600"/>
              <a:buChar char="●"/>
            </a:pPr>
            <a:r>
              <a:rPr lang="el-GR" sz="1600" b="1" dirty="0"/>
              <a:t>Κείμενο</a:t>
            </a:r>
            <a:r>
              <a:rPr lang="en" sz="1600" dirty="0">
                <a:solidFill>
                  <a:srgbClr val="445D73"/>
                </a:solidFill>
              </a:rPr>
              <a:t>: </a:t>
            </a:r>
            <a:r>
              <a:rPr lang="el-GR" sz="1600" dirty="0"/>
              <a:t>Το κείμενο είναι η πιο προσιτή μορφή περιεχομένου, καθώς μπορεί να διαβαστεί από άτομα με προβλήματα όρασης χρησιμοποιώντας προγράμματα ανάγνωσης οθόνης. Το κείμενο πρέπει να είναι σαφές, συνοπτικό και καλά μορφοποιημένο. Είναι επίσης σημαντικό να χρησιμοποιήσετε επικεφαλίδες και υπότιτλους για να οργανώσετε το περιεχόμενο και να διευκολύνετε την πλοήγηση</a:t>
            </a:r>
            <a:r>
              <a:rPr lang="en" sz="1600" dirty="0">
                <a:solidFill>
                  <a:srgbClr val="445D73"/>
                </a:solidFill>
              </a:rPr>
              <a:t>.</a:t>
            </a:r>
            <a:endParaRPr sz="1600" dirty="0">
              <a:solidFill>
                <a:srgbClr val="445D73"/>
              </a:solidFill>
            </a:endParaRPr>
          </a:p>
          <a:p>
            <a:pPr marL="609600" lvl="0" indent="-406400">
              <a:buSzPts val="1600"/>
              <a:buChar char="●"/>
            </a:pPr>
            <a:r>
              <a:rPr lang="el-GR" sz="1600" b="1" dirty="0"/>
              <a:t>Ήχου</a:t>
            </a:r>
            <a:r>
              <a:rPr lang="en" sz="1600" dirty="0">
                <a:solidFill>
                  <a:srgbClr val="445D73"/>
                </a:solidFill>
              </a:rPr>
              <a:t>: </a:t>
            </a:r>
            <a:r>
              <a:rPr lang="el-GR" sz="1600" dirty="0"/>
              <a:t>Το περιεχόμενο ήχου μπορεί να είναι μια καλή επιλογή για άτομα που προτιμούν να μαθαίνουν ακούγοντας</a:t>
            </a:r>
            <a:r>
              <a:rPr lang="en" sz="1600" dirty="0">
                <a:solidFill>
                  <a:srgbClr val="445D73"/>
                </a:solidFill>
              </a:rPr>
              <a:t>. </a:t>
            </a:r>
            <a:r>
              <a:rPr lang="el-GR" sz="1600" i="1" dirty="0"/>
              <a:t>Το ηχητικό περιεχόμενο πρέπει να μεταγραφεί</a:t>
            </a:r>
            <a:r>
              <a:rPr lang="en" sz="1600" dirty="0">
                <a:solidFill>
                  <a:srgbClr val="445D73"/>
                </a:solidFill>
              </a:rPr>
              <a:t> </a:t>
            </a:r>
            <a:r>
              <a:rPr lang="el-GR" sz="1600" dirty="0"/>
              <a:t>έτσι ώστε τα άτομα που είναι κωφά ή βαρήκοα να μπορούν να έχουν πρόσβαση σε αυτό</a:t>
            </a:r>
            <a:r>
              <a:rPr lang="en" sz="1600" dirty="0">
                <a:solidFill>
                  <a:srgbClr val="445D73"/>
                </a:solidFill>
              </a:rPr>
              <a:t>.</a:t>
            </a:r>
            <a:endParaRPr sz="1600" dirty="0">
              <a:solidFill>
                <a:srgbClr val="445D73"/>
              </a:solidFill>
            </a:endParaRPr>
          </a:p>
          <a:p>
            <a:pPr marL="609600" lvl="0" indent="-406400">
              <a:buSzPts val="1600"/>
              <a:buChar char="●"/>
            </a:pPr>
            <a:r>
              <a:rPr lang="el-GR" sz="1600" b="1" dirty="0"/>
              <a:t>Βίντεο</a:t>
            </a:r>
            <a:r>
              <a:rPr lang="en" sz="1600" dirty="0">
                <a:solidFill>
                  <a:srgbClr val="445D73"/>
                </a:solidFill>
              </a:rPr>
              <a:t>: </a:t>
            </a:r>
            <a:r>
              <a:rPr lang="el-GR" sz="1600" dirty="0"/>
              <a:t>Το περιεχόμενο βίντεο μπορεί να είναι ένας πολύ καλός τρόπος για να προσελκύσετε τους ανθρώπους και να κάνετε πιο κατανοητές πολύπλοκες έννοιες. Το περιεχόμενο βίντεο θα πρέπει να έχει λεζάντες και μεταγραφές, ώστε τα άτομα που είναι κωφά ή βαρήκοα να έχουν πρόσβαση σε αυτό</a:t>
            </a:r>
            <a:r>
              <a:rPr lang="en" sz="1600" dirty="0">
                <a:solidFill>
                  <a:srgbClr val="445D73"/>
                </a:solidFill>
              </a:rPr>
              <a:t>.</a:t>
            </a:r>
            <a:endParaRPr dirty="0">
              <a:solidFill>
                <a:srgbClr val="445D73"/>
              </a:solidFill>
            </a:endParaRPr>
          </a:p>
        </p:txBody>
      </p:sp>
      <p:sp>
        <p:nvSpPr>
          <p:cNvPr id="546" name="Google Shape;546;p69"/>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50"/>
        <p:cNvGrpSpPr/>
        <p:nvPr/>
      </p:nvGrpSpPr>
      <p:grpSpPr>
        <a:xfrm>
          <a:off x="0" y="0"/>
          <a:ext cx="0" cy="0"/>
          <a:chOff x="0" y="0"/>
          <a:chExt cx="0" cy="0"/>
        </a:xfrm>
      </p:grpSpPr>
      <p:sp>
        <p:nvSpPr>
          <p:cNvPr id="551" name="Google Shape;551;p70"/>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2700" dirty="0"/>
              <a:t>Δημιουργία προσβάσιμου περιεχομένου: 3 στρατηγικές για τη συμμετοχικότητα</a:t>
            </a:r>
            <a:endParaRPr sz="2700" dirty="0"/>
          </a:p>
        </p:txBody>
      </p:sp>
      <p:sp>
        <p:nvSpPr>
          <p:cNvPr id="552" name="Google Shape;552;p70"/>
          <p:cNvSpPr txBox="1">
            <a:spLocks noGrp="1"/>
          </p:cNvSpPr>
          <p:nvPr>
            <p:ph type="body" idx="1"/>
          </p:nvPr>
        </p:nvSpPr>
        <p:spPr>
          <a:xfrm>
            <a:off x="705759" y="1027954"/>
            <a:ext cx="11229065" cy="5567680"/>
          </a:xfrm>
          <a:prstGeom prst="rect">
            <a:avLst/>
          </a:prstGeom>
          <a:noFill/>
          <a:ln>
            <a:noFill/>
          </a:ln>
        </p:spPr>
        <p:txBody>
          <a:bodyPr spcFirstLastPara="1" wrap="square" lIns="126300" tIns="126300" rIns="126300" bIns="126300" anchor="t" anchorCtr="0">
            <a:noAutofit/>
          </a:bodyPr>
          <a:lstStyle/>
          <a:p>
            <a:pPr marL="0" lvl="0" indent="0">
              <a:lnSpc>
                <a:spcPct val="100000"/>
              </a:lnSpc>
              <a:spcBef>
                <a:spcPts val="800"/>
              </a:spcBef>
              <a:buNone/>
            </a:pPr>
            <a:r>
              <a:rPr lang="en" sz="1600" b="1" dirty="0">
                <a:solidFill>
                  <a:srgbClr val="445D73"/>
                </a:solidFill>
              </a:rPr>
              <a:t>2. </a:t>
            </a:r>
            <a:r>
              <a:rPr lang="el-GR" sz="1600" b="1" dirty="0"/>
              <a:t>Κάνοντας το περιεχόμενο σαφές και απλό</a:t>
            </a:r>
            <a:endParaRPr sz="1600" b="1" dirty="0">
              <a:solidFill>
                <a:srgbClr val="445D73"/>
              </a:solidFill>
            </a:endParaRPr>
          </a:p>
          <a:p>
            <a:pPr marL="609600" lvl="0" indent="-406400">
              <a:lnSpc>
                <a:spcPct val="100000"/>
              </a:lnSpc>
              <a:spcBef>
                <a:spcPts val="800"/>
              </a:spcBef>
              <a:buSzPts val="1600"/>
              <a:buAutoNum type="alphaLcParenR"/>
            </a:pPr>
            <a:r>
              <a:rPr lang="el-GR" sz="1600" dirty="0"/>
              <a:t>Χρησιμοποιήστε σαφή και συνοπτική γλώσσα</a:t>
            </a:r>
            <a:endParaRPr sz="1600" dirty="0">
              <a:solidFill>
                <a:srgbClr val="445D73"/>
              </a:solidFill>
            </a:endParaRPr>
          </a:p>
          <a:p>
            <a:pPr marL="0" lvl="0" indent="0">
              <a:lnSpc>
                <a:spcPct val="100000"/>
              </a:lnSpc>
              <a:spcBef>
                <a:spcPts val="800"/>
              </a:spcBef>
              <a:buNone/>
            </a:pPr>
            <a:r>
              <a:rPr lang="el-GR" sz="1600" dirty="0"/>
              <a:t>Όταν γράφετε περιεχόμενο για ένα διαδικτυακό μάθημα, είναι σημαντικό να χρησιμοποιείτε σαφή και συνοπτική γλώσσα. Αυτό θα διευκολύνει την κατανόηση του περιεχομένου από όλους τους ανθρώπους, συμπεριλαμβανομένων εκείνων με μαθησιακές δυσκολίες. Αποφύγετε τη χρήση ορολογίας ή τεχνικών όρων και αναλύστε πολύπλοκες πληροφορίες σε μικρότερα, πιο διαχειρίσιμα κομμάτια</a:t>
            </a:r>
            <a:r>
              <a:rPr lang="en" sz="1600" dirty="0">
                <a:solidFill>
                  <a:srgbClr val="445D73"/>
                </a:solidFill>
              </a:rPr>
              <a:t>.</a:t>
            </a:r>
            <a:endParaRPr sz="1600" dirty="0">
              <a:solidFill>
                <a:srgbClr val="445D73"/>
              </a:solidFill>
            </a:endParaRPr>
          </a:p>
          <a:p>
            <a:pPr marL="609600" lvl="0" indent="-406400">
              <a:lnSpc>
                <a:spcPct val="100000"/>
              </a:lnSpc>
              <a:spcBef>
                <a:spcPts val="800"/>
              </a:spcBef>
              <a:buSzPts val="1600"/>
              <a:buAutoNum type="alphaLcParenR"/>
            </a:pPr>
            <a:r>
              <a:rPr lang="el-GR" sz="1600" dirty="0"/>
              <a:t>Οργανώστε το περιεχόμενο με λογικό τρόπο</a:t>
            </a:r>
            <a:r>
              <a:rPr lang="hu-HU" sz="1600" dirty="0"/>
              <a:t>.</a:t>
            </a:r>
            <a:endParaRPr sz="1600" dirty="0">
              <a:solidFill>
                <a:srgbClr val="445D73"/>
              </a:solidFill>
            </a:endParaRPr>
          </a:p>
          <a:p>
            <a:pPr marL="0" lvl="0" indent="0">
              <a:lnSpc>
                <a:spcPct val="100000"/>
              </a:lnSpc>
              <a:spcBef>
                <a:spcPts val="800"/>
              </a:spcBef>
              <a:buNone/>
            </a:pPr>
            <a:r>
              <a:rPr lang="el-GR" sz="1600" dirty="0"/>
              <a:t>Η οργάνωση του περιεχομένου με λογικό τρόπο θα διευκολύνει τους ανθρώπους να ακολουθούν και να κατανοούν. Χρησιμοποιήστε επικεφαλίδες και υπότιτλους για να διαχωρίσετε το περιεχόμενο και να διευκολύνετε την πλοήγηση. Μπορεί επίσης να θέλετε να χρησιμοποιήσετε κουκκίδες και λίστες με αρίθμηση για να οργανώσετε πληροφορίες</a:t>
            </a:r>
            <a:r>
              <a:rPr lang="en" sz="1600" dirty="0">
                <a:solidFill>
                  <a:srgbClr val="445D73"/>
                </a:solidFill>
              </a:rPr>
              <a:t>.</a:t>
            </a:r>
            <a:endParaRPr sz="1600" dirty="0">
              <a:solidFill>
                <a:srgbClr val="445D73"/>
              </a:solidFill>
            </a:endParaRPr>
          </a:p>
          <a:p>
            <a:pPr marL="609600" lvl="0" indent="-406400">
              <a:lnSpc>
                <a:spcPct val="100000"/>
              </a:lnSpc>
              <a:spcBef>
                <a:spcPts val="800"/>
              </a:spcBef>
              <a:buSzPts val="1600"/>
              <a:buAutoNum type="alphaLcParenR"/>
            </a:pPr>
            <a:r>
              <a:rPr lang="el-GR" sz="1600" dirty="0"/>
              <a:t>Χρήση επικεφαλίδων και δευτερευουσών επικεφαλίδων</a:t>
            </a:r>
            <a:endParaRPr sz="1600" dirty="0">
              <a:solidFill>
                <a:srgbClr val="445D73"/>
              </a:solidFill>
            </a:endParaRPr>
          </a:p>
          <a:p>
            <a:pPr marL="0" lvl="0" indent="0">
              <a:lnSpc>
                <a:spcPct val="100000"/>
              </a:lnSpc>
              <a:spcBef>
                <a:spcPts val="800"/>
              </a:spcBef>
              <a:buNone/>
            </a:pPr>
            <a:r>
              <a:rPr lang="el-GR" sz="1600" dirty="0"/>
              <a:t>Οι επικεφαλίδες και οι υπότιτλοι (τίτλοι και υπότιτλοι) είναι ένας πολύ καλός τρόπος για να οργανώσετε το περιεχόμενο και να διευκολύνετε την πλοήγηση. Μπορούν επίσης να βοηθήσουν τους χρήστες να σαρώσουν το περιεχόμενο και να εντοπίσουν τα κύρια σημεία. Όταν χρησιμοποιείτε επικεφαλίδες και υπότιτλους, βεβαιωθείτε ότι είναι σαφείς και περιγραφικές</a:t>
            </a:r>
            <a:r>
              <a:rPr lang="en" sz="1600" dirty="0">
                <a:solidFill>
                  <a:srgbClr val="445D73"/>
                </a:solidFill>
              </a:rPr>
              <a:t>.</a:t>
            </a:r>
            <a:endParaRPr sz="1600" dirty="0">
              <a:solidFill>
                <a:srgbClr val="445D73"/>
              </a:solidFill>
            </a:endParaRPr>
          </a:p>
          <a:p>
            <a:pPr marL="609600" lvl="0" indent="-406400">
              <a:lnSpc>
                <a:spcPct val="100000"/>
              </a:lnSpc>
              <a:spcBef>
                <a:spcPts val="800"/>
              </a:spcBef>
              <a:buSzPts val="1600"/>
              <a:buAutoNum type="alphaLcParenR"/>
            </a:pPr>
            <a:r>
              <a:rPr lang="el-GR" sz="1600" dirty="0"/>
              <a:t>Χρήση κουκκίδων και αριθμημένων λιστών</a:t>
            </a:r>
            <a:endParaRPr sz="1600" dirty="0">
              <a:solidFill>
                <a:srgbClr val="445D73"/>
              </a:solidFill>
            </a:endParaRPr>
          </a:p>
          <a:p>
            <a:pPr marL="0" lvl="0" indent="0">
              <a:lnSpc>
                <a:spcPct val="100000"/>
              </a:lnSpc>
              <a:spcBef>
                <a:spcPts val="800"/>
              </a:spcBef>
              <a:buNone/>
            </a:pPr>
            <a:r>
              <a:rPr lang="el-GR" sz="1600" dirty="0"/>
              <a:t>Οι κουκκίδες και οι αριθμημένες λίστες μπορούν να χρησιμοποιηθούν για την οργάνωση πληροφοριών με συνοπτικό και ευανάγνωστο τρόπο. Μπορούν επίσης να χρησιμοποιηθούν για να σπάσουν πολύπλοκες έννοιες σε μικρότερα, πιο διαχειρίσιμα κομμάτια</a:t>
            </a:r>
            <a:r>
              <a:rPr lang="en" sz="1600" dirty="0">
                <a:solidFill>
                  <a:srgbClr val="445D73"/>
                </a:solidFill>
              </a:rPr>
              <a:t>.</a:t>
            </a:r>
            <a:endParaRPr sz="1600" dirty="0">
              <a:solidFill>
                <a:srgbClr val="445D73"/>
              </a:solidFill>
            </a:endParaRPr>
          </a:p>
          <a:p>
            <a:pPr marL="0" lvl="0" indent="0" algn="l" rtl="0">
              <a:lnSpc>
                <a:spcPct val="100000"/>
              </a:lnSpc>
              <a:spcBef>
                <a:spcPts val="800"/>
              </a:spcBef>
              <a:spcAft>
                <a:spcPts val="0"/>
              </a:spcAft>
              <a:buNone/>
            </a:pPr>
            <a:endParaRPr sz="1600" dirty="0">
              <a:solidFill>
                <a:srgbClr val="445D73"/>
              </a:solidFill>
            </a:endParaRPr>
          </a:p>
          <a:p>
            <a:pPr marL="0" lvl="0" indent="0" algn="l" rtl="0">
              <a:lnSpc>
                <a:spcPct val="100000"/>
              </a:lnSpc>
              <a:spcBef>
                <a:spcPts val="800"/>
              </a:spcBef>
              <a:spcAft>
                <a:spcPts val="0"/>
              </a:spcAft>
              <a:buNone/>
            </a:pPr>
            <a:endParaRPr sz="1600" dirty="0">
              <a:solidFill>
                <a:srgbClr val="445D73"/>
              </a:solidFill>
            </a:endParaRPr>
          </a:p>
          <a:p>
            <a:pPr marL="0" lvl="0" indent="0" algn="l" rtl="0">
              <a:lnSpc>
                <a:spcPct val="100000"/>
              </a:lnSpc>
              <a:spcBef>
                <a:spcPts val="800"/>
              </a:spcBef>
              <a:spcAft>
                <a:spcPts val="0"/>
              </a:spcAft>
              <a:buNone/>
            </a:pPr>
            <a:endParaRPr sz="1600" dirty="0">
              <a:solidFill>
                <a:srgbClr val="445D73"/>
              </a:solidFill>
            </a:endParaRPr>
          </a:p>
          <a:p>
            <a:pPr marL="0" lvl="0" indent="0" algn="l" rtl="0">
              <a:lnSpc>
                <a:spcPct val="100000"/>
              </a:lnSpc>
              <a:spcBef>
                <a:spcPts val="800"/>
              </a:spcBef>
              <a:spcAft>
                <a:spcPts val="800"/>
              </a:spcAft>
              <a:buNone/>
            </a:pPr>
            <a:endParaRPr sz="1600" dirty="0">
              <a:solidFill>
                <a:srgbClr val="445D73"/>
              </a:solidFill>
            </a:endParaRPr>
          </a:p>
        </p:txBody>
      </p:sp>
      <p:sp>
        <p:nvSpPr>
          <p:cNvPr id="553" name="Google Shape;553;p70"/>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57"/>
        <p:cNvGrpSpPr/>
        <p:nvPr/>
      </p:nvGrpSpPr>
      <p:grpSpPr>
        <a:xfrm>
          <a:off x="0" y="0"/>
          <a:ext cx="0" cy="0"/>
          <a:chOff x="0" y="0"/>
          <a:chExt cx="0" cy="0"/>
        </a:xfrm>
      </p:grpSpPr>
      <p:sp>
        <p:nvSpPr>
          <p:cNvPr id="558" name="Google Shape;558;p71"/>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2700" dirty="0"/>
              <a:t>Δημιουργία προσβάσιμου περιεχομένου: 3 στρατηγικές για τη συμμετοχικότητα</a:t>
            </a:r>
            <a:endParaRPr sz="2700" dirty="0"/>
          </a:p>
        </p:txBody>
      </p:sp>
      <p:sp>
        <p:nvSpPr>
          <p:cNvPr id="559" name="Google Shape;559;p71"/>
          <p:cNvSpPr txBox="1">
            <a:spLocks noGrp="1"/>
          </p:cNvSpPr>
          <p:nvPr>
            <p:ph type="body" idx="1"/>
          </p:nvPr>
        </p:nvSpPr>
        <p:spPr>
          <a:xfrm>
            <a:off x="51234" y="1228442"/>
            <a:ext cx="12086357" cy="5365397"/>
          </a:xfrm>
          <a:prstGeom prst="rect">
            <a:avLst/>
          </a:prstGeom>
          <a:noFill/>
          <a:ln>
            <a:noFill/>
          </a:ln>
        </p:spPr>
        <p:txBody>
          <a:bodyPr spcFirstLastPara="1" wrap="square" lIns="126300" tIns="126300" rIns="126300" bIns="126300" anchor="t" anchorCtr="0">
            <a:noAutofit/>
          </a:bodyPr>
          <a:lstStyle/>
          <a:p>
            <a:pPr marL="0" lvl="0" indent="0">
              <a:lnSpc>
                <a:spcPct val="100000"/>
              </a:lnSpc>
              <a:spcBef>
                <a:spcPts val="800"/>
              </a:spcBef>
              <a:buNone/>
            </a:pPr>
            <a:r>
              <a:rPr lang="en" sz="1600" b="1" dirty="0">
                <a:solidFill>
                  <a:srgbClr val="445D73"/>
                </a:solidFill>
              </a:rPr>
              <a:t>2. </a:t>
            </a:r>
            <a:r>
              <a:rPr lang="el-GR" sz="1600" b="1" dirty="0"/>
              <a:t>Κάνοντας το περιεχόμενο σαφές και απλό</a:t>
            </a:r>
            <a:endParaRPr sz="1600" b="1" dirty="0">
              <a:solidFill>
                <a:srgbClr val="445D73"/>
              </a:solidFill>
            </a:endParaRPr>
          </a:p>
          <a:p>
            <a:pPr marL="609600" lvl="0" indent="-406400">
              <a:lnSpc>
                <a:spcPct val="100000"/>
              </a:lnSpc>
              <a:spcBef>
                <a:spcPts val="800"/>
              </a:spcBef>
              <a:buSzPts val="1600"/>
              <a:buAutoNum type="alphaLcParenR" startAt="5"/>
            </a:pPr>
            <a:r>
              <a:rPr lang="el-GR" sz="1600" dirty="0"/>
              <a:t>Υλοποίηση αλλαγών σε κείμενο</a:t>
            </a:r>
            <a:endParaRPr sz="1600" dirty="0">
              <a:solidFill>
                <a:srgbClr val="445D73"/>
              </a:solidFill>
            </a:endParaRPr>
          </a:p>
          <a:p>
            <a:pPr marL="0" lvl="0" indent="0">
              <a:lnSpc>
                <a:spcPct val="100000"/>
              </a:lnSpc>
              <a:spcBef>
                <a:spcPts val="800"/>
              </a:spcBef>
              <a:buNone/>
            </a:pPr>
            <a:r>
              <a:rPr lang="el-GR" sz="1600" dirty="0"/>
              <a:t>Βελτιώστε την αναγνωσιμότητα ενσωματώνοντας σύντομες παραγράφους, κουκκίδες και κεφαλίδες. Αυτά τα διαλείμματα παρέχουν οπτική ανακούφιση, διευκολύνοντας τους αναγνώστες να αφομοιώσουν πληροφορίες, ιδιαίτερα κρίσιμες για όσους έχουν μικρή διάρκεια προσοχής</a:t>
            </a:r>
            <a:r>
              <a:rPr lang="en" sz="1600" dirty="0">
                <a:solidFill>
                  <a:srgbClr val="445D73"/>
                </a:solidFill>
              </a:rPr>
              <a:t>.</a:t>
            </a:r>
            <a:endParaRPr sz="1600" dirty="0">
              <a:solidFill>
                <a:srgbClr val="445D73"/>
              </a:solidFill>
            </a:endParaRPr>
          </a:p>
          <a:p>
            <a:pPr marL="609600" lvl="0" indent="-406400">
              <a:lnSpc>
                <a:spcPct val="100000"/>
              </a:lnSpc>
              <a:spcBef>
                <a:spcPts val="800"/>
              </a:spcBef>
              <a:buSzPts val="1600"/>
              <a:buAutoNum type="alphaLcParenR" startAt="5"/>
            </a:pPr>
            <a:r>
              <a:rPr lang="el-GR" sz="1600" dirty="0"/>
              <a:t>Δώστε έμφαση με έντονη γραφή</a:t>
            </a:r>
            <a:endParaRPr sz="1600" dirty="0">
              <a:solidFill>
                <a:srgbClr val="445D73"/>
              </a:solidFill>
            </a:endParaRPr>
          </a:p>
          <a:p>
            <a:pPr marL="0" lvl="0" indent="0">
              <a:lnSpc>
                <a:spcPct val="100000"/>
              </a:lnSpc>
              <a:spcBef>
                <a:spcPts val="800"/>
              </a:spcBef>
              <a:buNone/>
            </a:pPr>
            <a:r>
              <a:rPr lang="el-GR" sz="1600" dirty="0"/>
              <a:t>Χρησιμοποιήστε έντονη μορφοποίηση αποκλειστικά για έμφαση. Αυτό το σαφές, οπτικά διακριτό στυλ καθοδηγεί τους αναγνώστες σε βασικά σημεία, αποτρέποντας το συντριπτικό κείμενο και διασφαλίζοντας την εστίαση σε κρίσιμες λεπτομέρειες</a:t>
            </a:r>
            <a:r>
              <a:rPr lang="en" sz="1600" dirty="0">
                <a:solidFill>
                  <a:srgbClr val="445D73"/>
                </a:solidFill>
              </a:rPr>
              <a:t>.</a:t>
            </a:r>
            <a:endParaRPr sz="1600" dirty="0">
              <a:solidFill>
                <a:srgbClr val="445D73"/>
              </a:solidFill>
            </a:endParaRPr>
          </a:p>
          <a:p>
            <a:pPr marL="609600" lvl="0" indent="-406400">
              <a:lnSpc>
                <a:spcPct val="100000"/>
              </a:lnSpc>
              <a:spcBef>
                <a:spcPts val="800"/>
              </a:spcBef>
              <a:buSzPts val="1600"/>
              <a:buAutoNum type="alphaLcParenR" startAt="5"/>
            </a:pPr>
            <a:r>
              <a:rPr lang="el-GR" sz="1600" dirty="0"/>
              <a:t>Αξιοποιήστε το εφέ σειριακής θέσης</a:t>
            </a:r>
            <a:endParaRPr sz="1600" dirty="0">
              <a:solidFill>
                <a:srgbClr val="445D73"/>
              </a:solidFill>
            </a:endParaRPr>
          </a:p>
          <a:p>
            <a:pPr marL="0" lvl="0" indent="0">
              <a:lnSpc>
                <a:spcPct val="100000"/>
              </a:lnSpc>
              <a:spcBef>
                <a:spcPts val="800"/>
              </a:spcBef>
              <a:buNone/>
            </a:pPr>
            <a:r>
              <a:rPr lang="el-GR" sz="1600" dirty="0"/>
              <a:t>Τοποθετήστε στρατηγικά βασικές πληροφορίες στην αρχή και στο τέλος του περιεχομένου σας. Οι άνθρωποι τείνουν να θυμούνται καλύτερα αυτά τα βασικά σημεία, ενισχύοντας τη διατήρηση και την κατανόηση</a:t>
            </a:r>
            <a:r>
              <a:rPr lang="en" sz="1600" dirty="0">
                <a:solidFill>
                  <a:srgbClr val="445D73"/>
                </a:solidFill>
              </a:rPr>
              <a:t>.</a:t>
            </a:r>
            <a:endParaRPr sz="1600" dirty="0">
              <a:solidFill>
                <a:srgbClr val="445D73"/>
              </a:solidFill>
            </a:endParaRPr>
          </a:p>
          <a:p>
            <a:pPr marL="609600" lvl="0" indent="-406400">
              <a:lnSpc>
                <a:spcPct val="100000"/>
              </a:lnSpc>
              <a:spcBef>
                <a:spcPts val="800"/>
              </a:spcBef>
              <a:buSzPts val="1600"/>
              <a:buAutoNum type="alphaLcParenR" startAt="5"/>
            </a:pPr>
            <a:r>
              <a:rPr lang="el-GR" sz="1600" dirty="0"/>
              <a:t>Αποφύγετε τα φόντα υψηλής αντίθεσης</a:t>
            </a:r>
            <a:endParaRPr sz="1600" dirty="0">
              <a:solidFill>
                <a:srgbClr val="445D73"/>
              </a:solidFill>
            </a:endParaRPr>
          </a:p>
          <a:p>
            <a:pPr marL="0" lvl="0" indent="0">
              <a:lnSpc>
                <a:spcPct val="100000"/>
              </a:lnSpc>
              <a:spcBef>
                <a:spcPts val="800"/>
              </a:spcBef>
              <a:buNone/>
            </a:pPr>
            <a:r>
              <a:rPr lang="el-GR" sz="1600" dirty="0"/>
              <a:t>Διατηρήστε έναν ισορροπημένο οπτικό σχεδιασμό. Ενώ η δημιουργικότητα είναι απαραίτητη, τα υπερβολικά χρώματα και σχέδια μπορούν να κατακλύσουν τα άτομα με δυσλεξία. Βρείτε μια ευχάριστη αισθητική χωρίς να θυσιάζετε την αναγνωσιμότητα</a:t>
            </a:r>
            <a:r>
              <a:rPr lang="en" sz="1600" dirty="0">
                <a:solidFill>
                  <a:srgbClr val="445D73"/>
                </a:solidFill>
              </a:rPr>
              <a:t>.</a:t>
            </a:r>
            <a:endParaRPr sz="1600" dirty="0">
              <a:solidFill>
                <a:srgbClr val="445D73"/>
              </a:solidFill>
            </a:endParaRPr>
          </a:p>
          <a:p>
            <a:pPr marL="609600" lvl="0" indent="-406400">
              <a:lnSpc>
                <a:spcPct val="100000"/>
              </a:lnSpc>
              <a:spcBef>
                <a:spcPts val="800"/>
              </a:spcBef>
              <a:buSzPts val="1600"/>
              <a:buAutoNum type="alphaLcParenR" startAt="5"/>
            </a:pPr>
            <a:r>
              <a:rPr lang="el-GR" sz="1600" dirty="0"/>
              <a:t>Συμπεριλάβετε τον εκτιμώμενο χρόνο ανάγνωσης ή ακρόασης</a:t>
            </a:r>
            <a:endParaRPr sz="1600" dirty="0">
              <a:solidFill>
                <a:srgbClr val="445D73"/>
              </a:solidFill>
            </a:endParaRPr>
          </a:p>
          <a:p>
            <a:pPr marL="0" lvl="0" indent="0">
              <a:lnSpc>
                <a:spcPct val="100000"/>
              </a:lnSpc>
              <a:spcBef>
                <a:spcPts val="800"/>
              </a:spcBef>
              <a:buNone/>
            </a:pPr>
            <a:r>
              <a:rPr lang="el-GR" sz="1600" dirty="0"/>
              <a:t>Ενημερώστε τους αναγνώστες σχετικά με τον κατά προσέγγιση χρόνο που απαιτείται για να διαβάσετε το περιεχόμενό σας. Αυτό βοηθά τα άτομα να μετρήσουν τη δέσμευσή τους και να σχεδιάσουν ανάλογα τη δέσμευσή τους</a:t>
            </a:r>
            <a:r>
              <a:rPr lang="en" sz="1600" dirty="0">
                <a:solidFill>
                  <a:srgbClr val="445D73"/>
                </a:solidFill>
              </a:rPr>
              <a:t>.</a:t>
            </a:r>
            <a:endParaRPr sz="1600" dirty="0">
              <a:solidFill>
                <a:srgbClr val="445D73"/>
              </a:solidFill>
            </a:endParaRPr>
          </a:p>
          <a:p>
            <a:pPr marL="0" lvl="0" indent="0" algn="l" rtl="0">
              <a:lnSpc>
                <a:spcPct val="100000"/>
              </a:lnSpc>
              <a:spcBef>
                <a:spcPts val="800"/>
              </a:spcBef>
              <a:spcAft>
                <a:spcPts val="0"/>
              </a:spcAft>
              <a:buNone/>
            </a:pPr>
            <a:endParaRPr sz="1700" dirty="0">
              <a:solidFill>
                <a:srgbClr val="445D73"/>
              </a:solidFill>
            </a:endParaRPr>
          </a:p>
          <a:p>
            <a:pPr marL="0" lvl="0" indent="0" algn="l" rtl="0">
              <a:lnSpc>
                <a:spcPct val="100000"/>
              </a:lnSpc>
              <a:spcBef>
                <a:spcPts val="800"/>
              </a:spcBef>
              <a:spcAft>
                <a:spcPts val="0"/>
              </a:spcAft>
              <a:buNone/>
            </a:pPr>
            <a:endParaRPr sz="1700" dirty="0">
              <a:solidFill>
                <a:srgbClr val="445D73"/>
              </a:solidFill>
            </a:endParaRPr>
          </a:p>
          <a:p>
            <a:pPr marL="0" lvl="0" indent="0" algn="l" rtl="0">
              <a:lnSpc>
                <a:spcPct val="100000"/>
              </a:lnSpc>
              <a:spcBef>
                <a:spcPts val="800"/>
              </a:spcBef>
              <a:spcAft>
                <a:spcPts val="0"/>
              </a:spcAft>
              <a:buNone/>
            </a:pPr>
            <a:endParaRPr sz="2000" dirty="0">
              <a:solidFill>
                <a:srgbClr val="445D73"/>
              </a:solidFill>
            </a:endParaRPr>
          </a:p>
          <a:p>
            <a:pPr marL="0" lvl="0" indent="0" algn="l" rtl="0">
              <a:lnSpc>
                <a:spcPct val="100000"/>
              </a:lnSpc>
              <a:spcBef>
                <a:spcPts val="800"/>
              </a:spcBef>
              <a:spcAft>
                <a:spcPts val="800"/>
              </a:spcAft>
              <a:buNone/>
            </a:pPr>
            <a:endParaRPr dirty="0">
              <a:solidFill>
                <a:srgbClr val="445D73"/>
              </a:solidFill>
            </a:endParaRPr>
          </a:p>
        </p:txBody>
      </p:sp>
      <p:sp>
        <p:nvSpPr>
          <p:cNvPr id="560" name="Google Shape;560;p71"/>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64"/>
        <p:cNvGrpSpPr/>
        <p:nvPr/>
      </p:nvGrpSpPr>
      <p:grpSpPr>
        <a:xfrm>
          <a:off x="0" y="0"/>
          <a:ext cx="0" cy="0"/>
          <a:chOff x="0" y="0"/>
          <a:chExt cx="0" cy="0"/>
        </a:xfrm>
      </p:grpSpPr>
      <p:sp>
        <p:nvSpPr>
          <p:cNvPr id="565" name="Google Shape;565;p72"/>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lgn="l"/>
            <a:r>
              <a:rPr lang="el-GR" sz="2700" dirty="0"/>
              <a:t>Δημιουργία προσβάσιμου περιεχομένου: 3 στρατηγικές για τη συμμετοχικότητα</a:t>
            </a:r>
            <a:endParaRPr sz="2700" dirty="0"/>
          </a:p>
        </p:txBody>
      </p:sp>
      <p:sp>
        <p:nvSpPr>
          <p:cNvPr id="566" name="Google Shape;566;p72"/>
          <p:cNvSpPr txBox="1">
            <a:spLocks noGrp="1"/>
          </p:cNvSpPr>
          <p:nvPr>
            <p:ph type="body" idx="1"/>
          </p:nvPr>
        </p:nvSpPr>
        <p:spPr>
          <a:xfrm>
            <a:off x="325120" y="1059161"/>
            <a:ext cx="7294610"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n" sz="1600" b="1" dirty="0">
                <a:solidFill>
                  <a:srgbClr val="445D73"/>
                </a:solidFill>
              </a:rPr>
              <a:t>3. </a:t>
            </a:r>
            <a:r>
              <a:rPr lang="el-GR" sz="1600" b="1" dirty="0"/>
              <a:t>Βελτιώστε την αφοσίωση με πολυμέσα</a:t>
            </a:r>
            <a:endParaRPr sz="1600" b="1" dirty="0">
              <a:solidFill>
                <a:srgbClr val="445D73"/>
              </a:solidFill>
            </a:endParaRPr>
          </a:p>
          <a:p>
            <a:pPr marL="609600" lvl="0" indent="-406400">
              <a:spcBef>
                <a:spcPts val="2400"/>
              </a:spcBef>
              <a:buSzPts val="1600"/>
              <a:buAutoNum type="alphaLcParenR"/>
            </a:pPr>
            <a:r>
              <a:rPr lang="el-GR" sz="1600" dirty="0"/>
              <a:t>Ενσωμάτωση στοιχείων πολυμέσων</a:t>
            </a:r>
            <a:r>
              <a:rPr lang="en" sz="1600" dirty="0">
                <a:solidFill>
                  <a:srgbClr val="445D73"/>
                </a:solidFill>
              </a:rPr>
              <a:t>:</a:t>
            </a:r>
            <a:endParaRPr sz="1600" dirty="0">
              <a:solidFill>
                <a:srgbClr val="445D73"/>
              </a:solidFill>
            </a:endParaRPr>
          </a:p>
          <a:p>
            <a:pPr marL="0" lvl="0" indent="0">
              <a:spcBef>
                <a:spcPts val="2400"/>
              </a:spcBef>
              <a:buNone/>
            </a:pPr>
            <a:r>
              <a:rPr lang="el-GR" sz="1600" dirty="0"/>
              <a:t>Χρησιμοποιήστε βίντεο, podcast και κλιπ ήχου παράλληλα με γραπτό περιεχόμενο για να βελτιώσετε την προσβασιμότητα και την αφοσίωση. Τα στοιχεία πολυμέσων μπορούν να είναι ένας πολύ καλός τρόπος για να προσελκύσετε τους ανθρώπους και να κάνετε πιο κατανοητές πολύπλοκες έννοιες. Ωστόσο, είναι σημαντικό να βεβαιωθείτε ότι όλα τα στοιχεία πολυμέσων είναι προσβάσιμα σε όλους τους ανθρώπους. Αυτό μπορεί να περιλαμβάνει την παροχή εναλλακτικού κειμένου για εικόνες, λεζάντες και μεταγραφές για βίντεο και ηχητικές περιγραφές για σύνθετες εικόνες και βίντεο</a:t>
            </a:r>
            <a:r>
              <a:rPr lang="en" sz="1600" dirty="0">
                <a:solidFill>
                  <a:srgbClr val="445D73"/>
                </a:solidFill>
              </a:rPr>
              <a:t>.</a:t>
            </a:r>
            <a:endParaRPr sz="1600" dirty="0">
              <a:solidFill>
                <a:srgbClr val="445D73"/>
              </a:solidFill>
            </a:endParaRPr>
          </a:p>
          <a:p>
            <a:pPr marL="609600" lvl="0" indent="-406400">
              <a:spcBef>
                <a:spcPts val="2400"/>
              </a:spcBef>
              <a:buSzPts val="1600"/>
              <a:buAutoNum type="alphaLcParenR"/>
            </a:pPr>
            <a:r>
              <a:rPr lang="el-GR" sz="1600" dirty="0"/>
              <a:t>Χρήση ενσωματώσεων κειμένου σε ομιλία</a:t>
            </a:r>
            <a:endParaRPr sz="1600" dirty="0">
              <a:solidFill>
                <a:srgbClr val="445D73"/>
              </a:solidFill>
            </a:endParaRPr>
          </a:p>
          <a:p>
            <a:pPr marL="0" lvl="0" indent="0">
              <a:spcBef>
                <a:spcPts val="2400"/>
              </a:spcBef>
              <a:buNone/>
            </a:pPr>
            <a:r>
              <a:rPr lang="el-GR" sz="1600" dirty="0"/>
              <a:t>Εφαρμόστε τεχνολογία κειμένου σε ομιλία (TTS) στον ιστότοπό σας, επιτρέποντας στους επισκέπτες με προβλήματα όρασης να διαβάζουν δυνατά το περιεχόμενο, βελτιώνοντας την προσβασιμότητα</a:t>
            </a:r>
            <a:r>
              <a:rPr lang="en" sz="1600" dirty="0">
                <a:solidFill>
                  <a:srgbClr val="445D73"/>
                </a:solidFill>
              </a:rPr>
              <a:t>.</a:t>
            </a:r>
            <a:endParaRPr sz="1600" dirty="0">
              <a:solidFill>
                <a:srgbClr val="445D73"/>
              </a:solidFill>
            </a:endParaRPr>
          </a:p>
          <a:p>
            <a:pPr marL="0" lvl="0" indent="0" algn="l" rtl="0">
              <a:lnSpc>
                <a:spcPct val="115000"/>
              </a:lnSpc>
              <a:spcBef>
                <a:spcPts val="2400"/>
              </a:spcBef>
              <a:spcAft>
                <a:spcPts val="0"/>
              </a:spcAft>
              <a:buNone/>
            </a:pPr>
            <a:endParaRPr sz="1600" dirty="0">
              <a:solidFill>
                <a:srgbClr val="445D73"/>
              </a:solidFill>
            </a:endParaRPr>
          </a:p>
        </p:txBody>
      </p:sp>
      <p:sp>
        <p:nvSpPr>
          <p:cNvPr id="567" name="Google Shape;567;p72"/>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46</a:t>
            </a:fld>
            <a:endParaRPr/>
          </a:p>
        </p:txBody>
      </p:sp>
      <p:pic>
        <p:nvPicPr>
          <p:cNvPr id="568" name="Google Shape;568;p72"/>
          <p:cNvPicPr preferRelativeResize="0"/>
          <p:nvPr/>
        </p:nvPicPr>
        <p:blipFill rotWithShape="1">
          <a:blip r:embed="rId3">
            <a:alphaModFix/>
          </a:blip>
          <a:srcRect l="16333" t="-5720" r="16340" b="5719"/>
          <a:stretch/>
        </p:blipFill>
        <p:spPr>
          <a:xfrm>
            <a:off x="7753175" y="1551900"/>
            <a:ext cx="3805425" cy="43053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68"/>
                                        </p:tgtEl>
                                        <p:attrNameLst>
                                          <p:attrName>style.visibility</p:attrName>
                                        </p:attrNameLst>
                                      </p:cBhvr>
                                      <p:to>
                                        <p:strVal val="visible"/>
                                      </p:to>
                                    </p:set>
                                    <p:anim calcmode="lin" valueType="num">
                                      <p:cBhvr additive="base">
                                        <p:cTn id="7" dur="2600"/>
                                        <p:tgtEl>
                                          <p:spTgt spid="568"/>
                                        </p:tgtEl>
                                        <p:attrNameLst>
                                          <p:attrName>ppt_w</p:attrName>
                                        </p:attrNameLst>
                                      </p:cBhvr>
                                      <p:tavLst>
                                        <p:tav tm="0">
                                          <p:val>
                                            <p:strVal val="0"/>
                                          </p:val>
                                        </p:tav>
                                        <p:tav tm="100000">
                                          <p:val>
                                            <p:strVal val="#ppt_w"/>
                                          </p:val>
                                        </p:tav>
                                      </p:tavLst>
                                    </p:anim>
                                    <p:anim calcmode="lin" valueType="num">
                                      <p:cBhvr additive="base">
                                        <p:cTn id="8" dur="2600"/>
                                        <p:tgtEl>
                                          <p:spTgt spid="56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72"/>
        <p:cNvGrpSpPr/>
        <p:nvPr/>
      </p:nvGrpSpPr>
      <p:grpSpPr>
        <a:xfrm>
          <a:off x="0" y="0"/>
          <a:ext cx="0" cy="0"/>
          <a:chOff x="0" y="0"/>
          <a:chExt cx="0" cy="0"/>
        </a:xfrm>
      </p:grpSpPr>
      <p:sp>
        <p:nvSpPr>
          <p:cNvPr id="573" name="Google Shape;573;p73"/>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Μελέτες περιπτώσεων στην ηλεκτρονική μάθηση χωρίς αποκλεισμούς</a:t>
            </a:r>
            <a:endParaRPr sz="3500" dirty="0"/>
          </a:p>
        </p:txBody>
      </p:sp>
      <p:sp>
        <p:nvSpPr>
          <p:cNvPr id="574" name="Google Shape;574;p73"/>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buNone/>
            </a:pPr>
            <a:r>
              <a:rPr lang="en-GB" sz="2000" b="1" dirty="0" err="1">
                <a:solidFill>
                  <a:schemeClr val="lt2"/>
                </a:solidFill>
              </a:rPr>
              <a:t>Μελέτη</a:t>
            </a:r>
            <a:r>
              <a:rPr lang="en-GB" sz="2000" b="1" dirty="0">
                <a:solidFill>
                  <a:schemeClr val="lt2"/>
                </a:solidFill>
              </a:rPr>
              <a:t> π</a:t>
            </a:r>
            <a:r>
              <a:rPr lang="en-GB" sz="2000" b="1" dirty="0" err="1">
                <a:solidFill>
                  <a:schemeClr val="lt2"/>
                </a:solidFill>
              </a:rPr>
              <a:t>ερί</a:t>
            </a:r>
            <a:r>
              <a:rPr lang="en-GB" sz="2000" b="1" dirty="0">
                <a:solidFill>
                  <a:schemeClr val="lt2"/>
                </a:solidFill>
              </a:rPr>
              <a:t>πτωσης 1: "Inclusive Online Learning Environment for Support Services</a:t>
            </a:r>
            <a:r>
              <a:rPr lang="en" sz="2000" b="1" dirty="0">
                <a:solidFill>
                  <a:schemeClr val="lt2"/>
                </a:solidFill>
              </a:rPr>
              <a:t>"</a:t>
            </a:r>
            <a:endParaRPr sz="1600" dirty="0">
              <a:solidFill>
                <a:srgbClr val="1F1F1F"/>
              </a:solidFill>
            </a:endParaRPr>
          </a:p>
          <a:p>
            <a:pPr marL="0" lvl="0" indent="0" algn="l" rtl="0">
              <a:spcBef>
                <a:spcPts val="0"/>
              </a:spcBef>
              <a:spcAft>
                <a:spcPts val="0"/>
              </a:spcAft>
              <a:buNone/>
            </a:pPr>
            <a:endParaRPr sz="2000" b="1" dirty="0">
              <a:solidFill>
                <a:schemeClr val="lt2"/>
              </a:solidFill>
            </a:endParaRPr>
          </a:p>
          <a:p>
            <a:pPr marL="0" lvl="0" indent="0">
              <a:lnSpc>
                <a:spcPct val="100000"/>
              </a:lnSpc>
              <a:spcBef>
                <a:spcPts val="800"/>
              </a:spcBef>
              <a:buNone/>
            </a:pPr>
            <a:r>
              <a:rPr lang="el-GR" sz="1600" b="1" dirty="0"/>
              <a:t>Φόντο</a:t>
            </a:r>
            <a:r>
              <a:rPr lang="en" sz="1600" b="1" dirty="0">
                <a:solidFill>
                  <a:srgbClr val="445D73"/>
                </a:solidFill>
              </a:rPr>
              <a:t>:</a:t>
            </a:r>
            <a:r>
              <a:rPr lang="en" sz="1600" dirty="0">
                <a:solidFill>
                  <a:srgbClr val="445D73"/>
                </a:solidFill>
              </a:rPr>
              <a:t> </a:t>
            </a:r>
            <a:r>
              <a:rPr lang="el-GR" sz="1600" dirty="0"/>
              <a:t>Μια συνεργατική προσπάθεια μεταξύ των οργανισμών κοινωνικής φροντίδας στόχευε στη δημιουργία ενός συμπεριληπτικού διαδικτυακού μαθησιακού περιβάλλοντος επικεντρωμένου στις υπηρεσίες υποστήριξης που προσφέρονται στους ωφελούμενους τους με αναπηρίες. Ειδικοί κοινωνικής φροντίδας από διαφορετικά υπόβαθρα και τομείς εμπειρογνωμοσύνης συγκεντρώθηκαν για να αναπτύξουν ένα ολοκληρωμένο προσβάσιμο πρόγραμμα σπουδών</a:t>
            </a:r>
            <a:r>
              <a:rPr lang="en" sz="1600" dirty="0">
                <a:solidFill>
                  <a:srgbClr val="445D73"/>
                </a:solidFill>
              </a:rPr>
              <a:t>.</a:t>
            </a:r>
            <a:endParaRPr sz="1600" dirty="0">
              <a:solidFill>
                <a:srgbClr val="445D73"/>
              </a:solidFill>
            </a:endParaRPr>
          </a:p>
          <a:p>
            <a:pPr marL="0" lvl="0" indent="0">
              <a:lnSpc>
                <a:spcPct val="100000"/>
              </a:lnSpc>
              <a:spcBef>
                <a:spcPts val="800"/>
              </a:spcBef>
              <a:buNone/>
            </a:pPr>
            <a:r>
              <a:rPr lang="el-GR" sz="1600" b="1" dirty="0"/>
              <a:t>Στρατηγικές που εφαρμόστηκαν</a:t>
            </a:r>
            <a:r>
              <a:rPr lang="en" sz="1600" b="1" dirty="0">
                <a:solidFill>
                  <a:srgbClr val="445D73"/>
                </a:solidFill>
              </a:rPr>
              <a:t>:</a:t>
            </a:r>
            <a:endParaRPr sz="1600" b="1" dirty="0">
              <a:solidFill>
                <a:srgbClr val="445D73"/>
              </a:solidFill>
            </a:endParaRPr>
          </a:p>
          <a:p>
            <a:pPr marL="609600" lvl="0" indent="-406400">
              <a:lnSpc>
                <a:spcPct val="100000"/>
              </a:lnSpc>
              <a:spcBef>
                <a:spcPts val="800"/>
              </a:spcBef>
              <a:buSzPts val="1600"/>
              <a:buAutoNum type="arabicPeriod"/>
            </a:pPr>
            <a:r>
              <a:rPr lang="el-GR" sz="1600" b="1" dirty="0"/>
              <a:t>Συνεργατική Ανάπτυξη Προγραμμάτων Σπουδών</a:t>
            </a:r>
            <a:r>
              <a:rPr lang="en" sz="1600" b="1" dirty="0">
                <a:solidFill>
                  <a:srgbClr val="445D73"/>
                </a:solidFill>
              </a:rPr>
              <a:t>:</a:t>
            </a:r>
            <a:endParaRPr sz="1600" b="1" dirty="0">
              <a:solidFill>
                <a:srgbClr val="445D73"/>
              </a:solidFill>
            </a:endParaRPr>
          </a:p>
          <a:p>
            <a:pPr marL="609600" lvl="0" indent="-406400">
              <a:lnSpc>
                <a:spcPct val="100000"/>
              </a:lnSpc>
              <a:spcBef>
                <a:spcPts val="800"/>
              </a:spcBef>
              <a:buSzPts val="1600"/>
              <a:buChar char="●"/>
            </a:pPr>
            <a:r>
              <a:rPr lang="el-GR" sz="1600" b="1" dirty="0"/>
              <a:t>Προσέγγιση</a:t>
            </a:r>
            <a:r>
              <a:rPr lang="en" sz="1600" b="1" dirty="0">
                <a:solidFill>
                  <a:srgbClr val="445D73"/>
                </a:solidFill>
              </a:rPr>
              <a:t>:</a:t>
            </a:r>
            <a:r>
              <a:rPr lang="en" sz="1600" dirty="0">
                <a:solidFill>
                  <a:srgbClr val="445D73"/>
                </a:solidFill>
              </a:rPr>
              <a:t> </a:t>
            </a:r>
            <a:r>
              <a:rPr lang="el-GR" sz="1600" dirty="0"/>
              <a:t>Οι ειδικοί κοινωνικής φροντίδας συνεργάστηκαν για το σχεδιασμό του προγράμματος σπουδών, διασφαλίζοντας μια ολιστική προσέγγιση στις υπηρεσίες υποστήριξης αναπηρίας. Το πρόγραμμα σπουδών ενσωμάτωσε ένα μείγμα υλικού με βάση το κείμενο, ηχητικών διαλέξεων και επιδείξεων βίντεο</a:t>
            </a:r>
            <a:r>
              <a:rPr lang="en" sz="1600" dirty="0">
                <a:solidFill>
                  <a:srgbClr val="445D73"/>
                </a:solidFill>
              </a:rPr>
              <a:t>.</a:t>
            </a:r>
            <a:endParaRPr sz="1600" dirty="0">
              <a:solidFill>
                <a:srgbClr val="445D73"/>
              </a:solidFill>
            </a:endParaRPr>
          </a:p>
          <a:p>
            <a:pPr marL="609600" lvl="0" indent="-406400">
              <a:lnSpc>
                <a:spcPct val="100000"/>
              </a:lnSpc>
              <a:spcBef>
                <a:spcPts val="800"/>
              </a:spcBef>
              <a:buSzPts val="1600"/>
              <a:buChar char="●"/>
            </a:pPr>
            <a:r>
              <a:rPr lang="el-GR" sz="1600" b="1" dirty="0"/>
              <a:t>Έκβαση</a:t>
            </a:r>
            <a:r>
              <a:rPr lang="en" sz="1600" b="1" dirty="0">
                <a:solidFill>
                  <a:srgbClr val="445D73"/>
                </a:solidFill>
              </a:rPr>
              <a:t>:</a:t>
            </a:r>
            <a:r>
              <a:rPr lang="en" sz="1600" dirty="0">
                <a:solidFill>
                  <a:srgbClr val="445D73"/>
                </a:solidFill>
              </a:rPr>
              <a:t> </a:t>
            </a:r>
            <a:r>
              <a:rPr lang="el-GR" sz="1600" dirty="0"/>
              <a:t>Η συνεργατική προσέγγιση ανάπτυξης προγραμμάτων σπουδών οδήγησε σε μια καλά στρογγυλεμένη δομή μαθημάτων, αντιμετωπίζοντας διαφορετικές μαθησιακές προτιμήσεις και ικανότητες</a:t>
            </a:r>
            <a:r>
              <a:rPr lang="en" sz="1600" dirty="0">
                <a:solidFill>
                  <a:srgbClr val="445D73"/>
                </a:solidFill>
              </a:rPr>
              <a:t>.</a:t>
            </a:r>
            <a:endParaRPr sz="1600" dirty="0">
              <a:solidFill>
                <a:srgbClr val="445D73"/>
              </a:solidFill>
            </a:endParaRPr>
          </a:p>
          <a:p>
            <a:pPr marL="0" lvl="0" indent="0" algn="l" rtl="0">
              <a:lnSpc>
                <a:spcPct val="115000"/>
              </a:lnSpc>
              <a:spcBef>
                <a:spcPts val="800"/>
              </a:spcBef>
              <a:spcAft>
                <a:spcPts val="0"/>
              </a:spcAft>
              <a:buNone/>
            </a:pPr>
            <a:endParaRPr sz="2000" b="1" dirty="0">
              <a:solidFill>
                <a:srgbClr val="445D73"/>
              </a:solidFill>
            </a:endParaRPr>
          </a:p>
        </p:txBody>
      </p:sp>
      <p:sp>
        <p:nvSpPr>
          <p:cNvPr id="575" name="Google Shape;575;p73"/>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79"/>
        <p:cNvGrpSpPr/>
        <p:nvPr/>
      </p:nvGrpSpPr>
      <p:grpSpPr>
        <a:xfrm>
          <a:off x="0" y="0"/>
          <a:ext cx="0" cy="0"/>
          <a:chOff x="0" y="0"/>
          <a:chExt cx="0" cy="0"/>
        </a:xfrm>
      </p:grpSpPr>
      <p:sp>
        <p:nvSpPr>
          <p:cNvPr id="580" name="Google Shape;580;p74"/>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Μελέτες περιπτώσεων στην ηλεκτρονική μάθηση χωρίς αποκλεισμούς</a:t>
            </a:r>
            <a:endParaRPr sz="3500" dirty="0"/>
          </a:p>
        </p:txBody>
      </p:sp>
      <p:sp>
        <p:nvSpPr>
          <p:cNvPr id="581" name="Google Shape;581;p74"/>
          <p:cNvSpPr txBox="1">
            <a:spLocks noGrp="1"/>
          </p:cNvSpPr>
          <p:nvPr>
            <p:ph type="body" idx="1"/>
          </p:nvPr>
        </p:nvSpPr>
        <p:spPr>
          <a:xfrm>
            <a:off x="487680" y="1308024"/>
            <a:ext cx="11325470" cy="5085033"/>
          </a:xfrm>
          <a:prstGeom prst="rect">
            <a:avLst/>
          </a:prstGeom>
          <a:noFill/>
          <a:ln>
            <a:noFill/>
          </a:ln>
        </p:spPr>
        <p:txBody>
          <a:bodyPr spcFirstLastPara="1" wrap="square" lIns="126300" tIns="126300" rIns="126300" bIns="126300" anchor="t" anchorCtr="0">
            <a:noAutofit/>
          </a:bodyPr>
          <a:lstStyle/>
          <a:p>
            <a:pPr marL="0" lvl="0" indent="0">
              <a:buNone/>
            </a:pPr>
            <a:r>
              <a:rPr lang="en-GB" sz="2000" b="1" dirty="0" err="1">
                <a:solidFill>
                  <a:schemeClr val="lt2"/>
                </a:solidFill>
              </a:rPr>
              <a:t>Μελέτη</a:t>
            </a:r>
            <a:r>
              <a:rPr lang="en-GB" sz="2000" b="1" dirty="0">
                <a:solidFill>
                  <a:schemeClr val="lt2"/>
                </a:solidFill>
              </a:rPr>
              <a:t> π</a:t>
            </a:r>
            <a:r>
              <a:rPr lang="en-GB" sz="2000" b="1" dirty="0" err="1">
                <a:solidFill>
                  <a:schemeClr val="lt2"/>
                </a:solidFill>
              </a:rPr>
              <a:t>ερί</a:t>
            </a:r>
            <a:r>
              <a:rPr lang="en-GB" sz="2000" b="1" dirty="0">
                <a:solidFill>
                  <a:schemeClr val="lt2"/>
                </a:solidFill>
              </a:rPr>
              <a:t>πτωσης 1: "Inclusive Online Learning Environment for Support Services</a:t>
            </a:r>
            <a:r>
              <a:rPr lang="en" sz="2000" b="1" dirty="0">
                <a:solidFill>
                  <a:schemeClr val="lt2"/>
                </a:solidFill>
              </a:rPr>
              <a:t>"</a:t>
            </a:r>
            <a:endParaRPr sz="1600" dirty="0">
              <a:solidFill>
                <a:srgbClr val="1F1F1F"/>
              </a:solidFill>
            </a:endParaRPr>
          </a:p>
          <a:p>
            <a:pPr marL="609600" lvl="0" indent="-406400">
              <a:lnSpc>
                <a:spcPct val="100000"/>
              </a:lnSpc>
              <a:spcBef>
                <a:spcPts val="800"/>
              </a:spcBef>
              <a:buSzPts val="1600"/>
              <a:buAutoNum type="arabicPeriod" startAt="2"/>
            </a:pPr>
            <a:r>
              <a:rPr lang="el-GR" sz="1600" b="1" dirty="0"/>
              <a:t>Προσβάσιμη ενσωμάτωση πολυμέσων</a:t>
            </a:r>
            <a:r>
              <a:rPr lang="en" sz="1600" b="1" dirty="0">
                <a:solidFill>
                  <a:srgbClr val="445D73"/>
                </a:solidFill>
              </a:rPr>
              <a:t>:</a:t>
            </a:r>
            <a:endParaRPr sz="1600" b="1" dirty="0">
              <a:solidFill>
                <a:srgbClr val="445D73"/>
              </a:solidFill>
            </a:endParaRPr>
          </a:p>
          <a:p>
            <a:pPr marL="609600" lvl="0" indent="-406400">
              <a:lnSpc>
                <a:spcPct val="100000"/>
              </a:lnSpc>
              <a:spcBef>
                <a:spcPts val="800"/>
              </a:spcBef>
              <a:buSzPts val="1600"/>
              <a:buChar char="●"/>
            </a:pPr>
            <a:r>
              <a:rPr lang="el-GR" sz="1600" b="1" dirty="0"/>
              <a:t>Προσέγγιση</a:t>
            </a:r>
            <a:r>
              <a:rPr lang="en" sz="1600" b="1" dirty="0">
                <a:solidFill>
                  <a:srgbClr val="445D73"/>
                </a:solidFill>
              </a:rPr>
              <a:t>:</a:t>
            </a:r>
            <a:r>
              <a:rPr lang="en" sz="1600" dirty="0">
                <a:solidFill>
                  <a:srgbClr val="445D73"/>
                </a:solidFill>
              </a:rPr>
              <a:t> </a:t>
            </a:r>
            <a:r>
              <a:rPr lang="el-GR" sz="1600" dirty="0"/>
              <a:t>Στοιχεία πολυμέσων, όπως εικόνες, βίντεο και ηχητικά κλιπ, ενσωματώθηκαν με δυνατότητες προσβασιμότητας, όπως εναλλακτικό κείμενο και λεζάντες. Οι ειδικοί εκπαιδεύτηκαν για να δημιουργήσουν ελκυστικό περιεχόμενο πολυμέσων σύμφωνα με τα πρότυπα προσβασιμότητας</a:t>
            </a:r>
            <a:r>
              <a:rPr lang="en" sz="1600" dirty="0">
                <a:solidFill>
                  <a:srgbClr val="445D73"/>
                </a:solidFill>
              </a:rPr>
              <a:t>.</a:t>
            </a:r>
            <a:endParaRPr sz="1600" dirty="0">
              <a:solidFill>
                <a:srgbClr val="445D73"/>
              </a:solidFill>
            </a:endParaRPr>
          </a:p>
          <a:p>
            <a:pPr marL="609600" lvl="0" indent="-406400">
              <a:lnSpc>
                <a:spcPct val="100000"/>
              </a:lnSpc>
              <a:spcBef>
                <a:spcPts val="800"/>
              </a:spcBef>
              <a:buSzPts val="1600"/>
              <a:buChar char="●"/>
            </a:pPr>
            <a:r>
              <a:rPr lang="el-GR" sz="1600" b="1" dirty="0"/>
              <a:t>Έκβαση</a:t>
            </a:r>
            <a:r>
              <a:rPr lang="en" sz="1600" dirty="0">
                <a:solidFill>
                  <a:srgbClr val="445D73"/>
                </a:solidFill>
              </a:rPr>
              <a:t>: </a:t>
            </a:r>
            <a:r>
              <a:rPr lang="el-GR" sz="1600" dirty="0"/>
              <a:t>Οι συμμετέχοντες με οπτικά ή ακουστικά προβλήματα θα μπορούσαν να ασχοληθούν απρόσκοπτα με το περιεχόμενο πολυμέσων, ενισχύοντας τη μαθησιακή τους εμπειρία στα διαδικτυακά μαθήματα.</a:t>
            </a:r>
            <a:endParaRPr sz="1600" dirty="0">
              <a:solidFill>
                <a:srgbClr val="445D73"/>
              </a:solidFill>
            </a:endParaRPr>
          </a:p>
          <a:p>
            <a:pPr marL="609600" lvl="0" indent="-406400">
              <a:lnSpc>
                <a:spcPct val="100000"/>
              </a:lnSpc>
              <a:spcBef>
                <a:spcPts val="800"/>
              </a:spcBef>
              <a:buSzPts val="1600"/>
              <a:buAutoNum type="arabicPeriod" startAt="2"/>
            </a:pPr>
            <a:r>
              <a:rPr lang="el-GR" sz="1600" b="1" dirty="0"/>
              <a:t>Φιλικός προς το χρήστη σχεδιασμός διεπαφής</a:t>
            </a:r>
            <a:r>
              <a:rPr lang="en" sz="1600" b="1" dirty="0">
                <a:solidFill>
                  <a:srgbClr val="445D73"/>
                </a:solidFill>
              </a:rPr>
              <a:t>:</a:t>
            </a:r>
            <a:endParaRPr sz="1600" b="1" dirty="0">
              <a:solidFill>
                <a:srgbClr val="445D73"/>
              </a:solidFill>
            </a:endParaRPr>
          </a:p>
          <a:p>
            <a:pPr marL="609600" lvl="0" indent="-406400">
              <a:lnSpc>
                <a:spcPct val="100000"/>
              </a:lnSpc>
              <a:spcBef>
                <a:spcPts val="800"/>
              </a:spcBef>
              <a:buSzPts val="1600"/>
              <a:buChar char="●"/>
            </a:pPr>
            <a:r>
              <a:rPr lang="el-GR" sz="1600" b="1" dirty="0"/>
              <a:t>Προσέγγιση</a:t>
            </a:r>
            <a:r>
              <a:rPr lang="en" sz="1600" b="1" dirty="0">
                <a:solidFill>
                  <a:srgbClr val="445D73"/>
                </a:solidFill>
              </a:rPr>
              <a:t>:</a:t>
            </a:r>
            <a:r>
              <a:rPr lang="en" sz="1600" dirty="0">
                <a:solidFill>
                  <a:srgbClr val="445D73"/>
                </a:solidFill>
              </a:rPr>
              <a:t> </a:t>
            </a:r>
            <a:r>
              <a:rPr lang="el-GR" sz="1600" dirty="0"/>
              <a:t>Έμφαση δόθηκε στο σχεδιασμό μιας φιλικής προς το χρήστη διεπαφής, ενσωματώνοντας εύκολη πλοήγηση, σαφείς οδηγίες και διαισθητικές διατάξεις. Οι ειδικοί κοινωνικής φροντίδας καθοδηγήθηκαν στη δημιουργία διαδικτυακών μαθημάτων με γνώμονα την εμπειρία του χρήστη</a:t>
            </a:r>
            <a:r>
              <a:rPr lang="en" sz="1600" dirty="0">
                <a:solidFill>
                  <a:srgbClr val="445D73"/>
                </a:solidFill>
              </a:rPr>
              <a:t>.</a:t>
            </a:r>
            <a:endParaRPr sz="1600" dirty="0">
              <a:solidFill>
                <a:srgbClr val="445D73"/>
              </a:solidFill>
            </a:endParaRPr>
          </a:p>
          <a:p>
            <a:pPr marL="609600" lvl="0" indent="-406400">
              <a:lnSpc>
                <a:spcPct val="100000"/>
              </a:lnSpc>
              <a:spcBef>
                <a:spcPts val="800"/>
              </a:spcBef>
              <a:buSzPts val="1600"/>
              <a:buChar char="●"/>
            </a:pPr>
            <a:r>
              <a:rPr lang="el-GR" sz="1600" b="1" dirty="0"/>
              <a:t>Έκβαση</a:t>
            </a:r>
            <a:r>
              <a:rPr lang="en" sz="1600" b="1" dirty="0">
                <a:solidFill>
                  <a:srgbClr val="445D73"/>
                </a:solidFill>
              </a:rPr>
              <a:t>:</a:t>
            </a:r>
            <a:r>
              <a:rPr lang="en" sz="1600" dirty="0">
                <a:solidFill>
                  <a:srgbClr val="445D73"/>
                </a:solidFill>
              </a:rPr>
              <a:t> </a:t>
            </a:r>
            <a:r>
              <a:rPr lang="el-GR" sz="1600" dirty="0"/>
              <a:t>Η φιλική προς το χρήστη διεπαφή εξασφάλιζε ότι τα άτομα με γνωστικές αναπηρίες θα μπορούσαν να πλοηγηθούν στην ηλεκτρονική πλατφόρμα ανεξάρτητα, προωθώντας μια αίσθηση ενδυνάμωσης και συμμετοχικότητας</a:t>
            </a:r>
            <a:r>
              <a:rPr lang="en" sz="1600" dirty="0">
                <a:solidFill>
                  <a:srgbClr val="445D73"/>
                </a:solidFill>
              </a:rPr>
              <a:t>.</a:t>
            </a:r>
            <a:endParaRPr sz="1600" dirty="0">
              <a:solidFill>
                <a:srgbClr val="445D73"/>
              </a:solidFill>
            </a:endParaRPr>
          </a:p>
          <a:p>
            <a:pPr marL="0" lvl="0" indent="0">
              <a:lnSpc>
                <a:spcPct val="100000"/>
              </a:lnSpc>
              <a:spcBef>
                <a:spcPts val="800"/>
              </a:spcBef>
              <a:buNone/>
            </a:pPr>
            <a:r>
              <a:rPr lang="el-GR" sz="1600" b="1" dirty="0"/>
              <a:t>Αντίκτυπος</a:t>
            </a:r>
            <a:r>
              <a:rPr lang="en" sz="1600" b="1" dirty="0">
                <a:solidFill>
                  <a:srgbClr val="445D73"/>
                </a:solidFill>
              </a:rPr>
              <a:t>: </a:t>
            </a:r>
            <a:r>
              <a:rPr lang="en" sz="1600" dirty="0">
                <a:solidFill>
                  <a:srgbClr val="445D73"/>
                </a:solidFill>
              </a:rPr>
              <a:t> </a:t>
            </a:r>
            <a:r>
              <a:rPr lang="el-GR" sz="1600" dirty="0"/>
              <a:t>Οι συνεργατικές προσπάθειες των ειδικών κοινωνικής φροντίδας είχαν ως αποτέλεσμα την ανάπτυξη ενός διαδικτυακού μαθησιακού περιβάλλοντος χωρίς αποκλεισμούς για υπηρεσίες υποστήριξης αναπηρίας. Τα μαθήματα που δημιουργήθηκαν μέσω αυτής της πρωτοβουλίας έγιναν προσβάσιμοι κόμβοι γνώσης, προωθώντας μια εκπαιδευτική εμπειρία χωρίς αποκλεισμούς για άτομα με αναπηρίες, προωθώντας έτσι την κοινωνική ένταξη και κατανόηση στην κοινωνία</a:t>
            </a:r>
            <a:r>
              <a:rPr lang="en" sz="1600" dirty="0">
                <a:solidFill>
                  <a:srgbClr val="445D73"/>
                </a:solidFill>
              </a:rPr>
              <a:t>.</a:t>
            </a:r>
            <a:endParaRPr sz="1600" dirty="0">
              <a:solidFill>
                <a:srgbClr val="445D73"/>
              </a:solidFill>
            </a:endParaRPr>
          </a:p>
          <a:p>
            <a:pPr marL="0" lvl="0" indent="0" algn="l" rtl="0">
              <a:lnSpc>
                <a:spcPct val="115000"/>
              </a:lnSpc>
              <a:spcBef>
                <a:spcPts val="800"/>
              </a:spcBef>
              <a:spcAft>
                <a:spcPts val="0"/>
              </a:spcAft>
              <a:buNone/>
            </a:pPr>
            <a:endParaRPr sz="2000" b="1" dirty="0">
              <a:solidFill>
                <a:schemeClr val="lt2"/>
              </a:solidFill>
            </a:endParaRPr>
          </a:p>
        </p:txBody>
      </p:sp>
      <p:sp>
        <p:nvSpPr>
          <p:cNvPr id="582" name="Google Shape;582;p74"/>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86"/>
        <p:cNvGrpSpPr/>
        <p:nvPr/>
      </p:nvGrpSpPr>
      <p:grpSpPr>
        <a:xfrm>
          <a:off x="0" y="0"/>
          <a:ext cx="0" cy="0"/>
          <a:chOff x="0" y="0"/>
          <a:chExt cx="0" cy="0"/>
        </a:xfrm>
      </p:grpSpPr>
      <p:sp>
        <p:nvSpPr>
          <p:cNvPr id="587" name="Google Shape;587;p75"/>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Μελέτες περιπτώσεων στην ηλεκτρονική μάθηση χωρίς αποκλεισμούς</a:t>
            </a:r>
            <a:endParaRPr sz="3500" dirty="0"/>
          </a:p>
        </p:txBody>
      </p:sp>
      <p:sp>
        <p:nvSpPr>
          <p:cNvPr id="588" name="Google Shape;588;p75"/>
          <p:cNvSpPr txBox="1">
            <a:spLocks noGrp="1"/>
          </p:cNvSpPr>
          <p:nvPr>
            <p:ph type="body" idx="1"/>
          </p:nvPr>
        </p:nvSpPr>
        <p:spPr>
          <a:xfrm>
            <a:off x="959760" y="1536634"/>
            <a:ext cx="10269300" cy="4955606"/>
          </a:xfrm>
          <a:prstGeom prst="rect">
            <a:avLst/>
          </a:prstGeom>
          <a:noFill/>
          <a:ln>
            <a:noFill/>
          </a:ln>
        </p:spPr>
        <p:txBody>
          <a:bodyPr spcFirstLastPara="1" wrap="square" lIns="126300" tIns="126300" rIns="126300" bIns="126300" anchor="t" anchorCtr="0">
            <a:noAutofit/>
          </a:bodyPr>
          <a:lstStyle/>
          <a:p>
            <a:pPr marL="0" lvl="0" indent="0">
              <a:buNone/>
            </a:pPr>
            <a:r>
              <a:rPr lang="el-GR" sz="2000" b="1" dirty="0">
                <a:solidFill>
                  <a:schemeClr val="lt2"/>
                </a:solidFill>
              </a:rPr>
              <a:t>Μελέτη περίπτωσης 2: "Προκλήσεις στην ηλεκτρονική μάθηση χωρίς αποκλεισμούς</a:t>
            </a:r>
            <a:r>
              <a:rPr lang="en" sz="2000" b="1" dirty="0">
                <a:solidFill>
                  <a:schemeClr val="lt2"/>
                </a:solidFill>
              </a:rPr>
              <a:t>"</a:t>
            </a:r>
            <a:endParaRPr sz="2000" b="1" dirty="0">
              <a:solidFill>
                <a:schemeClr val="lt2"/>
              </a:solidFill>
            </a:endParaRPr>
          </a:p>
          <a:p>
            <a:pPr marL="0" lvl="0" indent="0">
              <a:lnSpc>
                <a:spcPct val="100000"/>
              </a:lnSpc>
              <a:spcBef>
                <a:spcPts val="800"/>
              </a:spcBef>
              <a:buNone/>
            </a:pPr>
            <a:r>
              <a:rPr lang="el-GR" sz="1600" b="1" dirty="0"/>
              <a:t>Φόντο</a:t>
            </a:r>
            <a:r>
              <a:rPr lang="en" sz="1600" b="1" dirty="0">
                <a:solidFill>
                  <a:srgbClr val="445D73"/>
                </a:solidFill>
              </a:rPr>
              <a:t>: </a:t>
            </a:r>
            <a:r>
              <a:rPr lang="el-GR" sz="1600" dirty="0"/>
              <a:t>Ένας οργανισμός κοινωνικής φροντίδας ξεκίνησε ένα διαδικτυακό πρόγραμμα κατάρτισης για φροντιστές και κοινωνικούς λειτουργούς με στόχο την υποστήριξη ατόμων με αναπηρίες. Ωστόσο, η αρχική προσέγγιση δεν έδινε προτεραιότητα στην ένταξη, οδηγώντας σε προκλήσεις για τους μαθητές με αναπηρίες</a:t>
            </a:r>
            <a:r>
              <a:rPr lang="en" sz="1600" dirty="0">
                <a:solidFill>
                  <a:srgbClr val="445D73"/>
                </a:solidFill>
              </a:rPr>
              <a:t>.</a:t>
            </a:r>
            <a:endParaRPr sz="1600" b="1" dirty="0">
              <a:solidFill>
                <a:srgbClr val="445D73"/>
              </a:solidFill>
            </a:endParaRPr>
          </a:p>
          <a:p>
            <a:pPr marL="0" lvl="0" indent="0">
              <a:lnSpc>
                <a:spcPct val="100000"/>
              </a:lnSpc>
              <a:spcBef>
                <a:spcPts val="800"/>
              </a:spcBef>
              <a:buNone/>
            </a:pPr>
            <a:r>
              <a:rPr lang="el-GR" sz="1600" b="1" dirty="0"/>
              <a:t>Αρχική προσέγγιση</a:t>
            </a:r>
            <a:r>
              <a:rPr lang="en" sz="1600" b="1" dirty="0">
                <a:solidFill>
                  <a:srgbClr val="445D73"/>
                </a:solidFill>
              </a:rPr>
              <a:t>:</a:t>
            </a:r>
            <a:endParaRPr sz="1600" b="1" dirty="0">
              <a:solidFill>
                <a:srgbClr val="445D73"/>
              </a:solidFill>
            </a:endParaRPr>
          </a:p>
          <a:p>
            <a:pPr marL="609600" lvl="0" indent="-406400">
              <a:lnSpc>
                <a:spcPct val="100000"/>
              </a:lnSpc>
              <a:spcBef>
                <a:spcPts val="800"/>
              </a:spcBef>
              <a:buSzPts val="1600"/>
              <a:buAutoNum type="arabicPeriod"/>
            </a:pPr>
            <a:r>
              <a:rPr lang="el-GR" sz="1600" b="1" dirty="0"/>
              <a:t>Περιορισμένες δυνατότητες προσβασιμότητας</a:t>
            </a:r>
            <a:r>
              <a:rPr lang="en" sz="1600" b="1" dirty="0">
                <a:solidFill>
                  <a:srgbClr val="445D73"/>
                </a:solidFill>
              </a:rPr>
              <a:t>:</a:t>
            </a:r>
            <a:endParaRPr sz="1600" b="1" dirty="0">
              <a:solidFill>
                <a:srgbClr val="445D73"/>
              </a:solidFill>
            </a:endParaRPr>
          </a:p>
          <a:p>
            <a:pPr marL="609600" lvl="0" indent="-406400">
              <a:lnSpc>
                <a:spcPct val="100000"/>
              </a:lnSpc>
              <a:spcBef>
                <a:spcPts val="800"/>
              </a:spcBef>
              <a:buSzPts val="1600"/>
              <a:buChar char="●"/>
            </a:pPr>
            <a:r>
              <a:rPr lang="el-GR" sz="1600" b="1" dirty="0"/>
              <a:t>Ζήτημα</a:t>
            </a:r>
            <a:r>
              <a:rPr lang="en" sz="1600" b="1" dirty="0">
                <a:solidFill>
                  <a:srgbClr val="445D73"/>
                </a:solidFill>
              </a:rPr>
              <a:t>:</a:t>
            </a:r>
            <a:r>
              <a:rPr lang="en" sz="1600" dirty="0">
                <a:solidFill>
                  <a:srgbClr val="445D73"/>
                </a:solidFill>
              </a:rPr>
              <a:t> </a:t>
            </a:r>
            <a:r>
              <a:rPr lang="el-GR" sz="1600" dirty="0"/>
              <a:t>Η διαδικτυακή πλατφόρμα δεν διέθετε βασικά χαρακτηριστικά προσβασιμότητας, όπως συμβατότητα αναγνώστη οθόνης, υπότιτλους και εναλλακτικό κείμενο για εικόνες και στοιχεία πολυμέσων</a:t>
            </a:r>
            <a:r>
              <a:rPr lang="en" sz="1600" dirty="0">
                <a:solidFill>
                  <a:srgbClr val="445D73"/>
                </a:solidFill>
              </a:rPr>
              <a:t>.</a:t>
            </a:r>
            <a:endParaRPr sz="1600" dirty="0">
              <a:solidFill>
                <a:srgbClr val="445D73"/>
              </a:solidFill>
            </a:endParaRPr>
          </a:p>
          <a:p>
            <a:pPr marL="609600" lvl="0" indent="-406400">
              <a:lnSpc>
                <a:spcPct val="100000"/>
              </a:lnSpc>
              <a:spcBef>
                <a:spcPts val="800"/>
              </a:spcBef>
              <a:buSzPts val="1600"/>
              <a:buChar char="●"/>
            </a:pPr>
            <a:r>
              <a:rPr lang="el-GR" sz="1600" b="1" dirty="0"/>
              <a:t>Αντίκτυπος</a:t>
            </a:r>
            <a:r>
              <a:rPr lang="en" sz="1600" b="1" dirty="0">
                <a:solidFill>
                  <a:srgbClr val="445D73"/>
                </a:solidFill>
              </a:rPr>
              <a:t>:</a:t>
            </a:r>
            <a:r>
              <a:rPr lang="en" sz="1600" dirty="0">
                <a:solidFill>
                  <a:srgbClr val="445D73"/>
                </a:solidFill>
              </a:rPr>
              <a:t> </a:t>
            </a:r>
            <a:r>
              <a:rPr lang="el-GR" sz="1600" dirty="0"/>
              <a:t>Οι μαθητές με προβλήματα όρασης ή ακοής δυσκολεύτηκαν να έχουν πρόσβαση και να ασχοληθούν με το περιεχόμενο του μαθήματος, οδηγώντας σε αποκλεισμό από τη μαθησιακή εμπειρία</a:t>
            </a:r>
            <a:r>
              <a:rPr lang="en" sz="1600" dirty="0">
                <a:solidFill>
                  <a:srgbClr val="445D73"/>
                </a:solidFill>
              </a:rPr>
              <a:t>.</a:t>
            </a:r>
            <a:endParaRPr sz="1600" dirty="0">
              <a:solidFill>
                <a:srgbClr val="445D73"/>
              </a:solidFill>
            </a:endParaRPr>
          </a:p>
          <a:p>
            <a:pPr marL="609600" lvl="0" indent="-406400">
              <a:lnSpc>
                <a:spcPct val="100000"/>
              </a:lnSpc>
              <a:spcBef>
                <a:spcPts val="800"/>
              </a:spcBef>
              <a:buSzPts val="1600"/>
              <a:buAutoNum type="arabicPeriod"/>
            </a:pPr>
            <a:r>
              <a:rPr lang="el-GR" sz="1600" b="1" dirty="0"/>
              <a:t>Σύνθετη πλοήγηση και σχεδιασμός</a:t>
            </a:r>
            <a:r>
              <a:rPr lang="en" sz="1600" b="1" dirty="0">
                <a:solidFill>
                  <a:srgbClr val="445D73"/>
                </a:solidFill>
              </a:rPr>
              <a:t>:</a:t>
            </a:r>
            <a:endParaRPr sz="1600" b="1" dirty="0">
              <a:solidFill>
                <a:srgbClr val="445D73"/>
              </a:solidFill>
            </a:endParaRPr>
          </a:p>
          <a:p>
            <a:pPr marL="609600" lvl="0" indent="-406400">
              <a:lnSpc>
                <a:spcPct val="100000"/>
              </a:lnSpc>
              <a:spcBef>
                <a:spcPts val="800"/>
              </a:spcBef>
              <a:buSzPts val="1600"/>
              <a:buChar char="●"/>
            </a:pPr>
            <a:r>
              <a:rPr lang="el-GR" sz="1600" b="1" dirty="0"/>
              <a:t>Ζήτημα</a:t>
            </a:r>
            <a:r>
              <a:rPr lang="en" sz="1600" b="1" dirty="0">
                <a:solidFill>
                  <a:srgbClr val="445D73"/>
                </a:solidFill>
              </a:rPr>
              <a:t>:</a:t>
            </a:r>
            <a:r>
              <a:rPr lang="en" sz="1600" dirty="0">
                <a:solidFill>
                  <a:srgbClr val="445D73"/>
                </a:solidFill>
              </a:rPr>
              <a:t> </a:t>
            </a:r>
            <a:r>
              <a:rPr lang="el-GR" sz="1600" dirty="0"/>
              <a:t>Η πλατφόρμα μαθημάτων είχε μια ακατάστατη διεπαφή με περίπλοκη πλοήγηση, καθιστώντας δύσκολο για τους μαθητές με γνωστικές αναπηρίες να ακολουθήσουν τη δομή του μαθήματος</a:t>
            </a:r>
            <a:r>
              <a:rPr lang="en" sz="1600" dirty="0">
                <a:solidFill>
                  <a:srgbClr val="445D73"/>
                </a:solidFill>
              </a:rPr>
              <a:t>.</a:t>
            </a:r>
            <a:endParaRPr sz="1600" dirty="0">
              <a:solidFill>
                <a:srgbClr val="445D73"/>
              </a:solidFill>
            </a:endParaRPr>
          </a:p>
          <a:p>
            <a:pPr marL="609600" lvl="0" indent="-406400">
              <a:lnSpc>
                <a:spcPct val="100000"/>
              </a:lnSpc>
              <a:spcBef>
                <a:spcPts val="800"/>
              </a:spcBef>
              <a:buSzPts val="1600"/>
              <a:buChar char="●"/>
            </a:pPr>
            <a:r>
              <a:rPr lang="el-GR" sz="1600" b="1" dirty="0"/>
              <a:t>Αντίκτυπος</a:t>
            </a:r>
            <a:r>
              <a:rPr lang="en" sz="1600" b="1" dirty="0">
                <a:solidFill>
                  <a:srgbClr val="445D73"/>
                </a:solidFill>
              </a:rPr>
              <a:t>:</a:t>
            </a:r>
            <a:r>
              <a:rPr lang="en" sz="1600" dirty="0">
                <a:solidFill>
                  <a:srgbClr val="445D73"/>
                </a:solidFill>
              </a:rPr>
              <a:t> </a:t>
            </a:r>
            <a:r>
              <a:rPr lang="el-GR" sz="1600" dirty="0"/>
              <a:t>Οι μαθητές δυσκολεύτηκαν να βρουν σχετικό υλικό και να προχωρήσουν μέσω των ενοτήτων, προκαλώντας απογοήτευση και παρεμποδίζοντας τη μαθησιακή διαδικασία</a:t>
            </a:r>
            <a:r>
              <a:rPr lang="en" sz="1600" dirty="0">
                <a:solidFill>
                  <a:srgbClr val="445D73"/>
                </a:solidFill>
              </a:rPr>
              <a:t>.</a:t>
            </a:r>
            <a:endParaRPr sz="1600" dirty="0">
              <a:solidFill>
                <a:srgbClr val="445D73"/>
              </a:solidFill>
            </a:endParaRPr>
          </a:p>
          <a:p>
            <a:pPr marL="0" lvl="0" indent="0" algn="l" rtl="0">
              <a:lnSpc>
                <a:spcPct val="100000"/>
              </a:lnSpc>
              <a:spcBef>
                <a:spcPts val="800"/>
              </a:spcBef>
              <a:spcAft>
                <a:spcPts val="0"/>
              </a:spcAft>
              <a:buNone/>
            </a:pPr>
            <a:endParaRPr sz="2000" dirty="0"/>
          </a:p>
          <a:p>
            <a:pPr marL="609600" lvl="0" indent="0" algn="l" rtl="0">
              <a:lnSpc>
                <a:spcPct val="100000"/>
              </a:lnSpc>
              <a:spcBef>
                <a:spcPts val="800"/>
              </a:spcBef>
              <a:spcAft>
                <a:spcPts val="0"/>
              </a:spcAft>
              <a:buNone/>
            </a:pPr>
            <a:endParaRPr sz="2000" dirty="0"/>
          </a:p>
          <a:p>
            <a:pPr marL="0" lvl="0" indent="0" algn="l" rtl="0">
              <a:lnSpc>
                <a:spcPct val="100000"/>
              </a:lnSpc>
              <a:spcBef>
                <a:spcPts val="800"/>
              </a:spcBef>
              <a:spcAft>
                <a:spcPts val="0"/>
              </a:spcAft>
              <a:buNone/>
            </a:pPr>
            <a:endParaRPr sz="2000" dirty="0"/>
          </a:p>
          <a:p>
            <a:pPr marL="0" lvl="0" indent="0" algn="l" rtl="0">
              <a:lnSpc>
                <a:spcPct val="100000"/>
              </a:lnSpc>
              <a:spcBef>
                <a:spcPts val="800"/>
              </a:spcBef>
              <a:spcAft>
                <a:spcPts val="800"/>
              </a:spcAft>
              <a:buNone/>
            </a:pPr>
            <a:r>
              <a:rPr lang="en" dirty="0"/>
              <a:t> </a:t>
            </a:r>
            <a:endParaRPr dirty="0"/>
          </a:p>
        </p:txBody>
      </p:sp>
      <p:sp>
        <p:nvSpPr>
          <p:cNvPr id="589" name="Google Shape;589;p75"/>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Στόχοι μαθήματος</a:t>
            </a:r>
            <a:endParaRPr sz="3500" dirty="0"/>
          </a:p>
        </p:txBody>
      </p:sp>
      <p:sp>
        <p:nvSpPr>
          <p:cNvPr id="200" name="Google Shape;200;p31"/>
          <p:cNvSpPr txBox="1">
            <a:spLocks noGrp="1"/>
          </p:cNvSpPr>
          <p:nvPr>
            <p:ph type="body" idx="1"/>
          </p:nvPr>
        </p:nvSpPr>
        <p:spPr>
          <a:xfrm>
            <a:off x="4353447" y="1228442"/>
            <a:ext cx="7348800" cy="697500"/>
          </a:xfrm>
          <a:prstGeom prst="rect">
            <a:avLst/>
          </a:prstGeom>
          <a:noFill/>
          <a:ln>
            <a:noFill/>
          </a:ln>
        </p:spPr>
        <p:txBody>
          <a:bodyPr spcFirstLastPara="1" wrap="square" lIns="126300" tIns="126300" rIns="126300" bIns="126300" anchor="t" anchorCtr="0">
            <a:noAutofit/>
          </a:bodyPr>
          <a:lstStyle/>
          <a:p>
            <a:pPr marL="0" lvl="0" indent="0">
              <a:lnSpc>
                <a:spcPct val="100000"/>
              </a:lnSpc>
              <a:buNone/>
            </a:pPr>
            <a:r>
              <a:rPr lang="el-GR" sz="2000" dirty="0"/>
              <a:t>Στο τέλος του μαθήματος, οι συμμετέχοντες θα είναι σε θέση να:</a:t>
            </a:r>
            <a:r>
              <a:rPr lang="en" sz="2000" dirty="0"/>
              <a:t>:</a:t>
            </a:r>
            <a:endParaRPr sz="2000" dirty="0"/>
          </a:p>
          <a:p>
            <a:pPr marL="609600" lvl="0" indent="0" algn="l" rtl="0">
              <a:lnSpc>
                <a:spcPct val="100000"/>
              </a:lnSpc>
              <a:spcBef>
                <a:spcPts val="0"/>
              </a:spcBef>
              <a:spcAft>
                <a:spcPts val="0"/>
              </a:spcAft>
              <a:buNone/>
            </a:pPr>
            <a:endParaRPr sz="2000" dirty="0"/>
          </a:p>
          <a:p>
            <a:pPr lvl="0" indent="-355600">
              <a:lnSpc>
                <a:spcPct val="100000"/>
              </a:lnSpc>
              <a:buSzPts val="2000"/>
              <a:buChar char="❖"/>
            </a:pPr>
            <a:r>
              <a:rPr lang="el-GR" sz="2000" dirty="0"/>
              <a:t>Προσδιορίστε και επιχειρηματολογήστε τη σημασία της διαδικτυακής επικοινωνίας στην εικονική εκπαίδευση για άτομα με αναπηρίες
Προσδιορίστε βασικά στοιχεία της λεκτικής και μη λεκτικής επικοινωνίας στο διαδικτυακό περιβάλλον.
Εφαρμογή αποτελεσματικών τεχνικών επικοινωνίας για την ενίσχυση της διαδικτυακής μαθησιακής εμπειρίας για άτομα με αναπηρίες.
Δημιουργήστε διαδικτυακό υλικό με προσβάσιμο και περιεκτικό περιεχόμενο.
Προσαρμόστε το στυλ επικοινωνίας τους σε διαφορετικά περιβάλλοντα και στις ανάγκες των ατόμων με διαφορετικές αναπηρίες.
Ξεπεράστε τα εμπόδια στην ηλεκτρονική επικοινωνία με άτομα με αναπηρία</a:t>
            </a:r>
            <a:r>
              <a:rPr lang="en" sz="2000" dirty="0"/>
              <a:t>.</a:t>
            </a:r>
            <a:endParaRPr sz="2000" dirty="0"/>
          </a:p>
        </p:txBody>
      </p:sp>
      <p:pic>
        <p:nvPicPr>
          <p:cNvPr id="201" name="Google Shape;201;p31" descr="C:\Users\kathlene.thurman\AppData\Local\Microsoft\Windows\Temporary Internet Files\Content.IE5\E0PHXBD4\communicationcues[1].gif"/>
          <p:cNvPicPr preferRelativeResize="0"/>
          <p:nvPr/>
        </p:nvPicPr>
        <p:blipFill rotWithShape="1">
          <a:blip r:embed="rId3">
            <a:alphaModFix/>
          </a:blip>
          <a:srcRect/>
          <a:stretch/>
        </p:blipFill>
        <p:spPr>
          <a:xfrm>
            <a:off x="486578" y="1731600"/>
            <a:ext cx="4009262" cy="3393952"/>
          </a:xfrm>
          <a:prstGeom prst="rect">
            <a:avLst/>
          </a:prstGeom>
          <a:noFill/>
          <a:ln>
            <a:noFill/>
          </a:ln>
        </p:spPr>
      </p:pic>
      <p:sp>
        <p:nvSpPr>
          <p:cNvPr id="202" name="Google Shape;202;p31"/>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 calcmode="lin" valueType="num">
                                      <p:cBhvr additive="base">
                                        <p:cTn id="7" dur="1000"/>
                                        <p:tgtEl>
                                          <p:spTgt spid="200">
                                            <p:txEl>
                                              <p:pRg st="0" end="0"/>
                                            </p:txEl>
                                          </p:spTgt>
                                        </p:tgtEl>
                                        <p:attrNameLst>
                                          <p:attrName>ppt_w</p:attrName>
                                        </p:attrNameLst>
                                      </p:cBhvr>
                                      <p:tavLst>
                                        <p:tav tm="0">
                                          <p:val>
                                            <p:strVal val="0"/>
                                          </p:val>
                                        </p:tav>
                                        <p:tav tm="100000">
                                          <p:val>
                                            <p:strVal val="#ppt_w"/>
                                          </p:val>
                                        </p:tav>
                                      </p:tavLst>
                                    </p:anim>
                                    <p:anim calcmode="lin" valueType="num">
                                      <p:cBhvr additive="base">
                                        <p:cTn id="8" dur="1000"/>
                                        <p:tgtEl>
                                          <p:spTgt spid="200">
                                            <p:txEl>
                                              <p:pRg st="0" end="0"/>
                                            </p:txEl>
                                          </p:spTgt>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00">
                                            <p:txEl>
                                              <p:pRg st="2" end="2"/>
                                            </p:txEl>
                                          </p:spTgt>
                                        </p:tgtEl>
                                        <p:attrNameLst>
                                          <p:attrName>style.visibility</p:attrName>
                                        </p:attrNameLst>
                                      </p:cBhvr>
                                      <p:to>
                                        <p:strVal val="visible"/>
                                      </p:to>
                                    </p:set>
                                    <p:anim calcmode="lin" valueType="num">
                                      <p:cBhvr additive="base">
                                        <p:cTn id="12" dur="1000"/>
                                        <p:tgtEl>
                                          <p:spTgt spid="200">
                                            <p:txEl>
                                              <p:pRg st="2" end="2"/>
                                            </p:txEl>
                                          </p:spTgt>
                                        </p:tgtEl>
                                        <p:attrNameLst>
                                          <p:attrName>ppt_w</p:attrName>
                                        </p:attrNameLst>
                                      </p:cBhvr>
                                      <p:tavLst>
                                        <p:tav tm="0">
                                          <p:val>
                                            <p:strVal val="0"/>
                                          </p:val>
                                        </p:tav>
                                        <p:tav tm="100000">
                                          <p:val>
                                            <p:strVal val="#ppt_w"/>
                                          </p:val>
                                        </p:tav>
                                      </p:tavLst>
                                    </p:anim>
                                    <p:anim calcmode="lin" valueType="num">
                                      <p:cBhvr additive="base">
                                        <p:cTn id="13" dur="1000"/>
                                        <p:tgtEl>
                                          <p:spTgt spid="200">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93"/>
        <p:cNvGrpSpPr/>
        <p:nvPr/>
      </p:nvGrpSpPr>
      <p:grpSpPr>
        <a:xfrm>
          <a:off x="0" y="0"/>
          <a:ext cx="0" cy="0"/>
          <a:chOff x="0" y="0"/>
          <a:chExt cx="0" cy="0"/>
        </a:xfrm>
      </p:grpSpPr>
      <p:sp>
        <p:nvSpPr>
          <p:cNvPr id="594" name="Google Shape;594;p76"/>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Μελέτες περιπτώσεων στην ηλεκτρονική μάθηση χωρίς αποκλεισμούς</a:t>
            </a:r>
            <a:endParaRPr sz="3500" dirty="0"/>
          </a:p>
        </p:txBody>
      </p:sp>
      <p:sp>
        <p:nvSpPr>
          <p:cNvPr id="595" name="Google Shape;595;p76"/>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buNone/>
            </a:pPr>
            <a:r>
              <a:rPr lang="el-GR" sz="2000" b="1" dirty="0">
                <a:solidFill>
                  <a:schemeClr val="lt2"/>
                </a:solidFill>
              </a:rPr>
              <a:t>Μελέτη περίπτωσης 2: "Προκλήσεις στην ηλεκτρονική μάθηση χωρίς αποκλεισμούς</a:t>
            </a:r>
            <a:r>
              <a:rPr lang="en" sz="2000" b="1" dirty="0">
                <a:solidFill>
                  <a:schemeClr val="lt2"/>
                </a:solidFill>
              </a:rPr>
              <a:t>"</a:t>
            </a:r>
            <a:endParaRPr sz="2000" b="1" dirty="0">
              <a:solidFill>
                <a:schemeClr val="lt2"/>
              </a:solidFill>
            </a:endParaRPr>
          </a:p>
          <a:p>
            <a:pPr marL="609600" lvl="0" indent="-406400">
              <a:lnSpc>
                <a:spcPct val="100000"/>
              </a:lnSpc>
              <a:spcBef>
                <a:spcPts val="800"/>
              </a:spcBef>
              <a:buSzPts val="1600"/>
              <a:buAutoNum type="arabicPeriod" startAt="3"/>
            </a:pPr>
            <a:r>
              <a:rPr lang="el-GR" sz="1600" b="1" dirty="0"/>
              <a:t>Έλλειψη εκπαίδευσης ευαισθησίας</a:t>
            </a:r>
            <a:r>
              <a:rPr lang="en" sz="1600" b="1" dirty="0">
                <a:solidFill>
                  <a:srgbClr val="445D73"/>
                </a:solidFill>
              </a:rPr>
              <a:t>:</a:t>
            </a:r>
            <a:endParaRPr sz="1600" b="1" dirty="0">
              <a:solidFill>
                <a:srgbClr val="445D73"/>
              </a:solidFill>
            </a:endParaRPr>
          </a:p>
          <a:p>
            <a:pPr marL="609600" lvl="0" indent="-406400">
              <a:lnSpc>
                <a:spcPct val="100000"/>
              </a:lnSpc>
              <a:spcBef>
                <a:spcPts val="800"/>
              </a:spcBef>
              <a:buSzPts val="1600"/>
              <a:buChar char="●"/>
            </a:pPr>
            <a:r>
              <a:rPr lang="el-GR" sz="1600" b="1" dirty="0"/>
              <a:t>Ζήτημα</a:t>
            </a:r>
            <a:r>
              <a:rPr lang="en" sz="1600" b="1" dirty="0">
                <a:solidFill>
                  <a:srgbClr val="445D73"/>
                </a:solidFill>
              </a:rPr>
              <a:t>:</a:t>
            </a:r>
            <a:r>
              <a:rPr lang="en" sz="1600" dirty="0">
                <a:solidFill>
                  <a:srgbClr val="445D73"/>
                </a:solidFill>
              </a:rPr>
              <a:t> </a:t>
            </a:r>
            <a:r>
              <a:rPr lang="el-GR" sz="1600" dirty="0"/>
              <a:t>Οι φροντιστές και οι κοινωνικοί λειτουργοί δεν έλαβαν εκπαίδευση ευαισθησίας σχετικά με την αλληλεπίδραση με άτομα με διαφορετικές αναπηρίες</a:t>
            </a:r>
            <a:r>
              <a:rPr lang="en" sz="1600" dirty="0">
                <a:solidFill>
                  <a:srgbClr val="445D73"/>
                </a:solidFill>
              </a:rPr>
              <a:t>.</a:t>
            </a:r>
            <a:endParaRPr sz="1600" dirty="0">
              <a:solidFill>
                <a:srgbClr val="445D73"/>
              </a:solidFill>
            </a:endParaRPr>
          </a:p>
          <a:p>
            <a:pPr marL="609600" lvl="0" indent="-406400">
              <a:lnSpc>
                <a:spcPct val="100000"/>
              </a:lnSpc>
              <a:spcBef>
                <a:spcPts val="800"/>
              </a:spcBef>
              <a:buSzPts val="1600"/>
              <a:buChar char="●"/>
            </a:pPr>
            <a:r>
              <a:rPr lang="el-GR" sz="1600" b="1" dirty="0"/>
              <a:t>Αντίκτυπος</a:t>
            </a:r>
            <a:r>
              <a:rPr lang="en" sz="1600" b="1" dirty="0">
                <a:solidFill>
                  <a:srgbClr val="445D73"/>
                </a:solidFill>
              </a:rPr>
              <a:t>:</a:t>
            </a:r>
            <a:r>
              <a:rPr lang="en" sz="1600" dirty="0">
                <a:solidFill>
                  <a:srgbClr val="445D73"/>
                </a:solidFill>
              </a:rPr>
              <a:t> </a:t>
            </a:r>
            <a:r>
              <a:rPr lang="el-GR" sz="1600" dirty="0"/>
              <a:t>Η ανεπαρκής κατανόηση οδήγησε σε ακούσια αναισθησία, δημιουργώντας δυσφορία στους μαθητές με αναπηρίες και εμποδίζοντας την αποτελεσματική επικοινωνία και υποστήριξη</a:t>
            </a:r>
            <a:r>
              <a:rPr lang="en" sz="1600" dirty="0">
                <a:solidFill>
                  <a:srgbClr val="445D73"/>
                </a:solidFill>
              </a:rPr>
              <a:t>.</a:t>
            </a:r>
            <a:endParaRPr sz="1600" dirty="0">
              <a:solidFill>
                <a:srgbClr val="445D73"/>
              </a:solidFill>
            </a:endParaRPr>
          </a:p>
          <a:p>
            <a:pPr marL="0" lvl="0" indent="0">
              <a:lnSpc>
                <a:spcPct val="100000"/>
              </a:lnSpc>
              <a:spcBef>
                <a:spcPts val="800"/>
              </a:spcBef>
              <a:buNone/>
            </a:pPr>
            <a:r>
              <a:rPr lang="el-GR" sz="1600" b="1" dirty="0"/>
              <a:t>Έκβαση</a:t>
            </a:r>
            <a:r>
              <a:rPr lang="en" sz="1600" dirty="0">
                <a:solidFill>
                  <a:srgbClr val="445D73"/>
                </a:solidFill>
              </a:rPr>
              <a:t>: </a:t>
            </a:r>
            <a:r>
              <a:rPr lang="el-GR" sz="1600" dirty="0"/>
              <a:t>Το πρόγραμμα αρχικής κατάρτισης αντιμετώπισε σημαντική κριτική λόγω της έλλειψης συμμετοχικότητας. Οι μαθητές με αναπηρίες εξέφρασαν απογοήτευση και δυσαρέσκεια, υπογραμμίζοντας την αποτυχία του προγράμματος να ανταποκριθεί στις μοναδικές μαθησιακές ανάγκες τους. Ο συνολικός αντίκτυπος ήταν μια αρνητική μαθησιακή εμπειρία για ένα σημαντικό μέρος του κοινού, σε αντίθεση με τον επιδιωκόμενο στόχο του προγράμματος για παροχή υποστήριξης και εκπαίδευσης</a:t>
            </a:r>
            <a:r>
              <a:rPr lang="en" sz="1600" dirty="0">
                <a:solidFill>
                  <a:srgbClr val="445D73"/>
                </a:solidFill>
              </a:rPr>
              <a:t>.</a:t>
            </a:r>
            <a:endParaRPr sz="2000" dirty="0">
              <a:solidFill>
                <a:srgbClr val="445D73"/>
              </a:solidFill>
            </a:endParaRPr>
          </a:p>
          <a:p>
            <a:pPr marL="609600" lvl="0" indent="0" algn="l" rtl="0">
              <a:lnSpc>
                <a:spcPct val="100000"/>
              </a:lnSpc>
              <a:spcBef>
                <a:spcPts val="800"/>
              </a:spcBef>
              <a:spcAft>
                <a:spcPts val="0"/>
              </a:spcAft>
              <a:buNone/>
            </a:pPr>
            <a:endParaRPr sz="2000" dirty="0"/>
          </a:p>
          <a:p>
            <a:pPr marL="0" lvl="0" indent="0" algn="l" rtl="0">
              <a:lnSpc>
                <a:spcPct val="100000"/>
              </a:lnSpc>
              <a:spcBef>
                <a:spcPts val="800"/>
              </a:spcBef>
              <a:spcAft>
                <a:spcPts val="0"/>
              </a:spcAft>
              <a:buNone/>
            </a:pPr>
            <a:endParaRPr sz="2000" dirty="0"/>
          </a:p>
          <a:p>
            <a:pPr marL="0" lvl="0" indent="0" algn="l" rtl="0">
              <a:lnSpc>
                <a:spcPct val="100000"/>
              </a:lnSpc>
              <a:spcBef>
                <a:spcPts val="800"/>
              </a:spcBef>
              <a:spcAft>
                <a:spcPts val="800"/>
              </a:spcAft>
              <a:buNone/>
            </a:pPr>
            <a:r>
              <a:rPr lang="en" dirty="0"/>
              <a:t> </a:t>
            </a:r>
            <a:endParaRPr dirty="0"/>
          </a:p>
        </p:txBody>
      </p:sp>
      <p:sp>
        <p:nvSpPr>
          <p:cNvPr id="596" name="Google Shape;596;p76"/>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00"/>
        <p:cNvGrpSpPr/>
        <p:nvPr/>
      </p:nvGrpSpPr>
      <p:grpSpPr>
        <a:xfrm>
          <a:off x="0" y="0"/>
          <a:ext cx="0" cy="0"/>
          <a:chOff x="0" y="0"/>
          <a:chExt cx="0" cy="0"/>
        </a:xfrm>
      </p:grpSpPr>
      <p:sp>
        <p:nvSpPr>
          <p:cNvPr id="601" name="Google Shape;601;p77"/>
          <p:cNvSpPr/>
          <p:nvPr/>
        </p:nvSpPr>
        <p:spPr>
          <a:xfrm>
            <a:off x="959760" y="1276198"/>
            <a:ext cx="2207100" cy="1241700"/>
          </a:xfrm>
          <a:prstGeom prst="ellipse">
            <a:avLst/>
          </a:pr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602" name="Google Shape;602;p77"/>
          <p:cNvSpPr txBox="1">
            <a:spLocks noGrp="1"/>
          </p:cNvSpPr>
          <p:nvPr>
            <p:ph type="title"/>
          </p:nvPr>
        </p:nvSpPr>
        <p:spPr>
          <a:xfrm>
            <a:off x="81280" y="3342400"/>
            <a:ext cx="4897120" cy="1981440"/>
          </a:xfrm>
          <a:prstGeom prst="rect">
            <a:avLst/>
          </a:prstGeom>
          <a:noFill/>
          <a:ln>
            <a:noFill/>
          </a:ln>
        </p:spPr>
        <p:txBody>
          <a:bodyPr spcFirstLastPara="1" wrap="square" lIns="126300" tIns="126300" rIns="126300" bIns="126300" anchor="ctr" anchorCtr="0">
            <a:noAutofit/>
          </a:bodyPr>
          <a:lstStyle/>
          <a:p>
            <a:pPr lvl="0"/>
            <a:r>
              <a:rPr lang="el-GR" sz="3800" dirty="0">
                <a:solidFill>
                  <a:schemeClr val="accent1"/>
                </a:solidFill>
              </a:rPr>
              <a:t>Προσαρμογή τεχνικών λεκτικής επικοινωνίας και επικοινωνίας περιεχομένου για διαδικτυακούς μαθητές με αναπηρίες</a:t>
            </a:r>
            <a:endParaRPr sz="3800" dirty="0">
              <a:solidFill>
                <a:schemeClr val="accent1"/>
              </a:solidFill>
            </a:endParaRPr>
          </a:p>
        </p:txBody>
      </p:sp>
      <p:sp>
        <p:nvSpPr>
          <p:cNvPr id="603" name="Google Shape;603;p77"/>
          <p:cNvSpPr txBox="1">
            <a:spLocks noGrp="1"/>
          </p:cNvSpPr>
          <p:nvPr>
            <p:ph type="title" idx="2"/>
          </p:nvPr>
        </p:nvSpPr>
        <p:spPr>
          <a:xfrm>
            <a:off x="977741" y="1123789"/>
            <a:ext cx="2171100" cy="14964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8300"/>
              <a:buNone/>
            </a:pPr>
            <a:r>
              <a:rPr lang="en"/>
              <a:t>05</a:t>
            </a:r>
            <a:endParaRPr/>
          </a:p>
        </p:txBody>
      </p:sp>
      <p:sp>
        <p:nvSpPr>
          <p:cNvPr id="604" name="Google Shape;604;p77"/>
          <p:cNvSpPr txBox="1">
            <a:spLocks noGrp="1"/>
          </p:cNvSpPr>
          <p:nvPr>
            <p:ph type="subTitle" idx="1"/>
          </p:nvPr>
        </p:nvSpPr>
        <p:spPr>
          <a:xfrm>
            <a:off x="1279360" y="6880622"/>
            <a:ext cx="4629600" cy="10740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2000"/>
              <a:buNone/>
            </a:pPr>
            <a:r>
              <a:rPr lang="en">
                <a:solidFill>
                  <a:schemeClr val="accent1"/>
                </a:solidFill>
              </a:rPr>
              <a:t>Definition, importance and communication process</a:t>
            </a:r>
            <a:endParaRPr>
              <a:solidFill>
                <a:schemeClr val="accent1"/>
              </a:solidFill>
            </a:endParaRPr>
          </a:p>
          <a:p>
            <a:pPr marL="0" lvl="0" indent="0" algn="l" rtl="0">
              <a:lnSpc>
                <a:spcPct val="100000"/>
              </a:lnSpc>
              <a:spcBef>
                <a:spcPts val="0"/>
              </a:spcBef>
              <a:spcAft>
                <a:spcPts val="0"/>
              </a:spcAft>
              <a:buSzPts val="2000"/>
              <a:buNone/>
            </a:pPr>
            <a:endParaRPr/>
          </a:p>
        </p:txBody>
      </p:sp>
      <p:pic>
        <p:nvPicPr>
          <p:cNvPr id="605" name="Google Shape;605;p77"/>
          <p:cNvPicPr preferRelativeResize="0"/>
          <p:nvPr/>
        </p:nvPicPr>
        <p:blipFill>
          <a:blip r:embed="rId3">
            <a:alphaModFix/>
          </a:blip>
          <a:stretch>
            <a:fillRect/>
          </a:stretch>
        </p:blipFill>
        <p:spPr>
          <a:xfrm>
            <a:off x="5547545" y="1749400"/>
            <a:ext cx="6641403" cy="3236389"/>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09"/>
        <p:cNvGrpSpPr/>
        <p:nvPr/>
      </p:nvGrpSpPr>
      <p:grpSpPr>
        <a:xfrm>
          <a:off x="0" y="0"/>
          <a:ext cx="0" cy="0"/>
          <a:chOff x="0" y="0"/>
          <a:chExt cx="0" cy="0"/>
        </a:xfrm>
      </p:grpSpPr>
      <p:sp>
        <p:nvSpPr>
          <p:cNvPr id="610" name="Google Shape;610;p78"/>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2400" dirty="0"/>
              <a:t>Προσαρμογή τεχνικών λεκτικής επικοινωνίας και επικοινωνίας περιεχομένου για διαδικτυακούς μαθητές με αναπηρίες</a:t>
            </a:r>
            <a:r>
              <a:rPr lang="en" sz="2400" dirty="0"/>
              <a:t>:</a:t>
            </a:r>
            <a:endParaRPr sz="2400" dirty="0"/>
          </a:p>
        </p:txBody>
      </p:sp>
      <p:sp>
        <p:nvSpPr>
          <p:cNvPr id="611" name="Google Shape;611;p78"/>
          <p:cNvSpPr txBox="1">
            <a:spLocks noGrp="1"/>
          </p:cNvSpPr>
          <p:nvPr>
            <p:ph type="body" idx="1"/>
          </p:nvPr>
        </p:nvSpPr>
        <p:spPr>
          <a:xfrm>
            <a:off x="959762" y="1445194"/>
            <a:ext cx="10269300" cy="697500"/>
          </a:xfrm>
          <a:prstGeom prst="rect">
            <a:avLst/>
          </a:prstGeom>
          <a:noFill/>
          <a:ln>
            <a:noFill/>
          </a:ln>
        </p:spPr>
        <p:txBody>
          <a:bodyPr spcFirstLastPara="1" wrap="square" lIns="126300" tIns="126300" rIns="126300" bIns="126300" anchor="t" anchorCtr="0">
            <a:noAutofit/>
          </a:bodyPr>
          <a:lstStyle/>
          <a:p>
            <a:pPr marL="0" lvl="0" indent="0">
              <a:spcBef>
                <a:spcPts val="800"/>
              </a:spcBef>
              <a:buNone/>
            </a:pPr>
            <a:r>
              <a:rPr lang="el-GR" sz="1600" dirty="0"/>
              <a:t>Οι κοινωνικοί λειτουργοί μπορούν να δημιουργήσουν μια πιο περιεκτική διαδικτυακή μαθησιακή εμπειρία για άτομα με αναπηρίες, προσαρμόζοντας τις τεχνικές λεκτικής επικοινωνίας και επικοινωνίας περιεχομένου με βάση τις συγκεκριμένες ανάγκες του κοινού. Ακολουθούν ορισμένες στρατηγικές επικοινωνίας που πρέπει να χρησιμοποιηθούν</a:t>
            </a:r>
            <a:r>
              <a:rPr lang="en" sz="1600" dirty="0">
                <a:solidFill>
                  <a:srgbClr val="445D73"/>
                </a:solidFill>
              </a:rPr>
              <a:t>:</a:t>
            </a:r>
            <a:endParaRPr sz="1600" dirty="0">
              <a:solidFill>
                <a:srgbClr val="445D73"/>
              </a:solidFill>
            </a:endParaRPr>
          </a:p>
          <a:p>
            <a:pPr marL="0" lvl="0" indent="0">
              <a:spcBef>
                <a:spcPts val="800"/>
              </a:spcBef>
              <a:buNone/>
            </a:pPr>
            <a:r>
              <a:rPr lang="el-GR" sz="1600" i="1" dirty="0"/>
              <a:t>Προβλήματα όρασης</a:t>
            </a:r>
            <a:r>
              <a:rPr lang="en" sz="1600" i="1" dirty="0">
                <a:solidFill>
                  <a:srgbClr val="445D73"/>
                </a:solidFill>
              </a:rPr>
              <a:t>:</a:t>
            </a:r>
            <a:endParaRPr sz="1600" i="1" dirty="0">
              <a:solidFill>
                <a:srgbClr val="445D73"/>
              </a:solidFill>
            </a:endParaRPr>
          </a:p>
          <a:p>
            <a:pPr marL="609600" lvl="0" indent="-406400">
              <a:spcBef>
                <a:spcPts val="800"/>
              </a:spcBef>
              <a:buSzPts val="1600"/>
              <a:buChar char="●"/>
            </a:pPr>
            <a:r>
              <a:rPr lang="el-GR" sz="1600" b="1" dirty="0"/>
              <a:t>Περιεχόμενο</a:t>
            </a:r>
            <a:r>
              <a:rPr lang="en" sz="1600" b="1" dirty="0">
                <a:solidFill>
                  <a:srgbClr val="445D73"/>
                </a:solidFill>
              </a:rPr>
              <a:t>:</a:t>
            </a:r>
            <a:r>
              <a:rPr lang="en" sz="1600" dirty="0">
                <a:solidFill>
                  <a:srgbClr val="445D73"/>
                </a:solidFill>
              </a:rPr>
              <a:t> </a:t>
            </a:r>
            <a:r>
              <a:rPr lang="el-GR" sz="1600" dirty="0"/>
              <a:t>Χρησιμοποιήστε περιγραφές εναλλακτικού κειμένου για εικόνες και βίντεο για να μεταφέρετε πληροφορίες που οι μαθητές με προβλήματα όρασης δεν μπορούν να δουν. Χρησιμοποιήστε περιγραφική γλώσσα που δίνει μια σαφή εικόνα</a:t>
            </a:r>
            <a:r>
              <a:rPr lang="en" sz="1600" dirty="0">
                <a:solidFill>
                  <a:srgbClr val="445D73"/>
                </a:solidFill>
              </a:rPr>
              <a:t>.</a:t>
            </a:r>
            <a:endParaRPr sz="1600" dirty="0">
              <a:solidFill>
                <a:srgbClr val="445D73"/>
              </a:solidFill>
            </a:endParaRPr>
          </a:p>
          <a:p>
            <a:pPr marL="609600" lvl="0" indent="-406400">
              <a:spcBef>
                <a:spcPts val="800"/>
              </a:spcBef>
              <a:buSzPts val="1600"/>
              <a:buChar char="●"/>
            </a:pPr>
            <a:r>
              <a:rPr lang="el-GR" sz="1600" b="1" dirty="0"/>
              <a:t>Προφορικός</a:t>
            </a:r>
            <a:r>
              <a:rPr lang="en" sz="1600" b="1" dirty="0">
                <a:solidFill>
                  <a:srgbClr val="445D73"/>
                </a:solidFill>
              </a:rPr>
              <a:t>:</a:t>
            </a:r>
            <a:r>
              <a:rPr lang="en" sz="1600" dirty="0">
                <a:solidFill>
                  <a:srgbClr val="445D73"/>
                </a:solidFill>
              </a:rPr>
              <a:t> </a:t>
            </a:r>
            <a:r>
              <a:rPr lang="el-GR" sz="1600" dirty="0"/>
              <a:t>Αποφύγετε να βασίζεστε σε μεγάλο βαθμό σε οπτικά βοηθήματα κατά τη διάρκεια των διαλέξεων. Περιγράψτε λεπτομερώς τις απεικονίσεις, συμπεριλαμβανομένου του χρώματος, του μεγέθους και της τοποθεσίας</a:t>
            </a:r>
            <a:r>
              <a:rPr lang="en" sz="1600" dirty="0">
                <a:solidFill>
                  <a:srgbClr val="445D73"/>
                </a:solidFill>
              </a:rPr>
              <a:t>.</a:t>
            </a:r>
            <a:endParaRPr sz="1600" dirty="0">
              <a:solidFill>
                <a:srgbClr val="445D73"/>
              </a:solidFill>
            </a:endParaRPr>
          </a:p>
          <a:p>
            <a:pPr marL="0" lvl="0" indent="0">
              <a:spcBef>
                <a:spcPts val="800"/>
              </a:spcBef>
              <a:buNone/>
            </a:pPr>
            <a:r>
              <a:rPr lang="el-GR" sz="1600" i="1" dirty="0"/>
              <a:t>Προβλήματα ακοής</a:t>
            </a:r>
            <a:r>
              <a:rPr lang="en" sz="1600" i="1" dirty="0">
                <a:solidFill>
                  <a:srgbClr val="445D73"/>
                </a:solidFill>
              </a:rPr>
              <a:t>:</a:t>
            </a:r>
            <a:endParaRPr sz="1600" i="1" dirty="0">
              <a:solidFill>
                <a:srgbClr val="445D73"/>
              </a:solidFill>
            </a:endParaRPr>
          </a:p>
          <a:p>
            <a:pPr marL="609600" lvl="0" indent="-406400">
              <a:spcBef>
                <a:spcPts val="800"/>
              </a:spcBef>
              <a:buSzPts val="1600"/>
              <a:buChar char="●"/>
            </a:pPr>
            <a:r>
              <a:rPr lang="el-GR" sz="1600" b="1" dirty="0"/>
              <a:t>Περιεχόμενο</a:t>
            </a:r>
            <a:r>
              <a:rPr lang="en" sz="1600" b="1" dirty="0">
                <a:solidFill>
                  <a:srgbClr val="445D73"/>
                </a:solidFill>
              </a:rPr>
              <a:t>: </a:t>
            </a:r>
            <a:r>
              <a:rPr lang="el-GR" sz="1600" dirty="0"/>
              <a:t>Παρέχετε μεταγραφές για όλο το περιεχόμενο ήχου, συμπεριλαμβανομένων διαλέξεων, βίντεο και podcast. Βεβαιωθείτε ότι οι μεταγραφές είναι ακριβείς και καλά μορφοποιημένες</a:t>
            </a:r>
            <a:r>
              <a:rPr lang="en" sz="1600" dirty="0">
                <a:solidFill>
                  <a:srgbClr val="445D73"/>
                </a:solidFill>
              </a:rPr>
              <a:t>.</a:t>
            </a:r>
            <a:endParaRPr sz="1600" dirty="0">
              <a:solidFill>
                <a:srgbClr val="445D73"/>
              </a:solidFill>
            </a:endParaRPr>
          </a:p>
          <a:p>
            <a:pPr marL="609600" lvl="0" indent="-406400">
              <a:spcBef>
                <a:spcPts val="800"/>
              </a:spcBef>
              <a:spcAft>
                <a:spcPts val="800"/>
              </a:spcAft>
              <a:buSzPts val="1600"/>
              <a:buChar char="●"/>
            </a:pPr>
            <a:r>
              <a:rPr lang="el-GR" sz="1600" b="1" dirty="0"/>
              <a:t>Προφορικός</a:t>
            </a:r>
            <a:r>
              <a:rPr lang="en" sz="1600" b="1" dirty="0">
                <a:solidFill>
                  <a:srgbClr val="445D73"/>
                </a:solidFill>
              </a:rPr>
              <a:t>:</a:t>
            </a:r>
            <a:r>
              <a:rPr lang="en" sz="1600" dirty="0">
                <a:solidFill>
                  <a:srgbClr val="445D73"/>
                </a:solidFill>
              </a:rPr>
              <a:t> </a:t>
            </a:r>
            <a:r>
              <a:rPr lang="el-GR" sz="1600" dirty="0"/>
              <a:t>Μιλήστε καθαρά και με μέτριο ρυθμό. Εξετάστε το ενδεχόμενο χρήσης βοηθητικών τεχνολογιών, όπως κλειστών λεζαντών, για σύγχρονες περιόδους λειτουργίας</a:t>
            </a:r>
            <a:r>
              <a:rPr lang="en" sz="1600" dirty="0">
                <a:solidFill>
                  <a:srgbClr val="445D73"/>
                </a:solidFill>
              </a:rPr>
              <a:t>.</a:t>
            </a:r>
            <a:endParaRPr sz="1600" b="1" dirty="0">
              <a:solidFill>
                <a:srgbClr val="445D73"/>
              </a:solidFill>
            </a:endParaRPr>
          </a:p>
        </p:txBody>
      </p:sp>
      <p:sp>
        <p:nvSpPr>
          <p:cNvPr id="612" name="Google Shape;612;p78"/>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16"/>
        <p:cNvGrpSpPr/>
        <p:nvPr/>
      </p:nvGrpSpPr>
      <p:grpSpPr>
        <a:xfrm>
          <a:off x="0" y="0"/>
          <a:ext cx="0" cy="0"/>
          <a:chOff x="0" y="0"/>
          <a:chExt cx="0" cy="0"/>
        </a:xfrm>
      </p:grpSpPr>
      <p:sp>
        <p:nvSpPr>
          <p:cNvPr id="617" name="Google Shape;617;p79"/>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2400" dirty="0"/>
              <a:t>Προσαρμογή τεχνικών λεκτικής επικοινωνίας και επικοινωνίας περιεχομένου για διαδικτυακούς μαθητές με αναπηρίες</a:t>
            </a:r>
            <a:r>
              <a:rPr lang="en" sz="2400" dirty="0"/>
              <a:t>:</a:t>
            </a:r>
            <a:endParaRPr sz="2400" dirty="0"/>
          </a:p>
        </p:txBody>
      </p:sp>
      <p:sp>
        <p:nvSpPr>
          <p:cNvPr id="618" name="Google Shape;618;p79"/>
          <p:cNvSpPr txBox="1">
            <a:spLocks noGrp="1"/>
          </p:cNvSpPr>
          <p:nvPr>
            <p:ph type="body" idx="1"/>
          </p:nvPr>
        </p:nvSpPr>
        <p:spPr>
          <a:xfrm>
            <a:off x="959762" y="1228442"/>
            <a:ext cx="10269300" cy="5402646"/>
          </a:xfrm>
          <a:prstGeom prst="rect">
            <a:avLst/>
          </a:prstGeom>
          <a:noFill/>
          <a:ln>
            <a:noFill/>
          </a:ln>
        </p:spPr>
        <p:txBody>
          <a:bodyPr spcFirstLastPara="1" wrap="square" lIns="126300" tIns="126300" rIns="126300" bIns="126300" anchor="t" anchorCtr="0">
            <a:noAutofit/>
          </a:bodyPr>
          <a:lstStyle/>
          <a:p>
            <a:pPr marL="0" lvl="0" indent="0">
              <a:lnSpc>
                <a:spcPct val="100000"/>
              </a:lnSpc>
              <a:spcBef>
                <a:spcPts val="800"/>
              </a:spcBef>
              <a:buNone/>
            </a:pPr>
            <a:r>
              <a:rPr lang="el-GR" sz="1600" i="1" dirty="0"/>
              <a:t>Μαθησιακές</a:t>
            </a:r>
            <a:r>
              <a:rPr lang="en" sz="1600" i="1" dirty="0">
                <a:solidFill>
                  <a:srgbClr val="445D73"/>
                </a:solidFill>
              </a:rPr>
              <a:t>:</a:t>
            </a:r>
            <a:endParaRPr sz="1600" i="1" dirty="0">
              <a:solidFill>
                <a:srgbClr val="445D73"/>
              </a:solidFill>
            </a:endParaRPr>
          </a:p>
          <a:p>
            <a:pPr marL="609600" lvl="0" indent="-406400">
              <a:lnSpc>
                <a:spcPct val="100000"/>
              </a:lnSpc>
              <a:spcBef>
                <a:spcPts val="800"/>
              </a:spcBef>
              <a:buSzPts val="1600"/>
              <a:buChar char="●"/>
            </a:pPr>
            <a:r>
              <a:rPr lang="el-GR" sz="1600" b="1" dirty="0"/>
              <a:t>Περιεχόμενο</a:t>
            </a:r>
            <a:r>
              <a:rPr lang="en" sz="1600" b="1" dirty="0">
                <a:solidFill>
                  <a:srgbClr val="445D73"/>
                </a:solidFill>
              </a:rPr>
              <a:t>: </a:t>
            </a:r>
            <a:r>
              <a:rPr lang="el-GR" sz="1600" dirty="0"/>
              <a:t>Αναλύστε τις πληροφορίες σε μικρότερα, διαχειρίσιμα κομμάτια. Χρησιμοποιήστε σαφείς επικεφαλίδες, δευτερεύουσες επικεφαλίδες και κουκκίδες για να βελτιώσετε την οργάνωση. Προσφέρετε πολλές μορφές, όπως εκδόσεις κειμένου και ήχου περιεχομένου.</a:t>
            </a:r>
            <a:r>
              <a:rPr lang="en" sz="1600" dirty="0">
                <a:solidFill>
                  <a:srgbClr val="445D73"/>
                </a:solidFill>
              </a:rPr>
              <a:t>.</a:t>
            </a:r>
            <a:endParaRPr sz="1600" dirty="0">
              <a:solidFill>
                <a:srgbClr val="445D73"/>
              </a:solidFill>
            </a:endParaRPr>
          </a:p>
          <a:p>
            <a:pPr marL="609600" lvl="0" indent="-406400">
              <a:lnSpc>
                <a:spcPct val="100000"/>
              </a:lnSpc>
              <a:spcBef>
                <a:spcPts val="800"/>
              </a:spcBef>
              <a:buSzPts val="1600"/>
              <a:buChar char="●"/>
            </a:pPr>
            <a:r>
              <a:rPr lang="el-GR" sz="1600" b="1" dirty="0"/>
              <a:t>Προφορικός</a:t>
            </a:r>
            <a:r>
              <a:rPr lang="en" sz="1600" b="1" dirty="0">
                <a:solidFill>
                  <a:srgbClr val="445D73"/>
                </a:solidFill>
              </a:rPr>
              <a:t>:</a:t>
            </a:r>
            <a:r>
              <a:rPr lang="en" sz="1600" dirty="0">
                <a:solidFill>
                  <a:srgbClr val="445D73"/>
                </a:solidFill>
              </a:rPr>
              <a:t> </a:t>
            </a:r>
            <a:r>
              <a:rPr lang="el-GR" sz="1600" dirty="0"/>
              <a:t>Δώστε σαφείς και συνοπτικές εξηγήσεις. Αποφύγετε την ορολογία και τις πολύπλοκες δομές προτάσεων. Επαναλάβετε βασικά σημεία καθ 'όλη τη διάρκεια του μαθήματος</a:t>
            </a:r>
            <a:r>
              <a:rPr lang="en" sz="1600" dirty="0">
                <a:solidFill>
                  <a:srgbClr val="445D73"/>
                </a:solidFill>
              </a:rPr>
              <a:t>.</a:t>
            </a:r>
            <a:endParaRPr sz="1600" dirty="0">
              <a:solidFill>
                <a:srgbClr val="445D73"/>
              </a:solidFill>
            </a:endParaRPr>
          </a:p>
          <a:p>
            <a:pPr marL="0" lvl="0" indent="0">
              <a:lnSpc>
                <a:spcPct val="100000"/>
              </a:lnSpc>
              <a:spcBef>
                <a:spcPts val="800"/>
              </a:spcBef>
              <a:buNone/>
            </a:pPr>
            <a:r>
              <a:rPr lang="el-GR" sz="1600" i="1" dirty="0"/>
              <a:t>Κινητικά προβλήματα</a:t>
            </a:r>
            <a:r>
              <a:rPr lang="en" sz="1600" i="1" dirty="0">
                <a:solidFill>
                  <a:srgbClr val="445D73"/>
                </a:solidFill>
              </a:rPr>
              <a:t>:</a:t>
            </a:r>
            <a:endParaRPr sz="1600" i="1" dirty="0">
              <a:solidFill>
                <a:srgbClr val="445D73"/>
              </a:solidFill>
            </a:endParaRPr>
          </a:p>
          <a:p>
            <a:pPr marL="609600" lvl="0" indent="-406400">
              <a:lnSpc>
                <a:spcPct val="100000"/>
              </a:lnSpc>
              <a:spcBef>
                <a:spcPts val="800"/>
              </a:spcBef>
              <a:buSzPts val="1600"/>
              <a:buChar char="●"/>
            </a:pPr>
            <a:r>
              <a:rPr lang="el-GR" sz="1600" b="1" dirty="0"/>
              <a:t>Περιεχόμενο</a:t>
            </a:r>
            <a:r>
              <a:rPr lang="en" sz="1600" b="1" dirty="0">
                <a:solidFill>
                  <a:srgbClr val="445D73"/>
                </a:solidFill>
              </a:rPr>
              <a:t>:</a:t>
            </a:r>
            <a:r>
              <a:rPr lang="en" sz="1600" dirty="0">
                <a:solidFill>
                  <a:srgbClr val="445D73"/>
                </a:solidFill>
              </a:rPr>
              <a:t> </a:t>
            </a:r>
            <a:r>
              <a:rPr lang="el-GR" sz="1600" dirty="0"/>
              <a:t>Βεβαιωθείτε ότι η διαδικτυακή πλατφόρμα είναι προσβάσιμη με πλοήγηση μέσω πληκτρολογίου. Χρησιμοποιήστε μεγάλες γραμματοσειρές και υψηλή χρωματική αντίθεση για αναγνωσιμότητα κειμένου</a:t>
            </a:r>
            <a:r>
              <a:rPr lang="en" sz="1600" dirty="0">
                <a:solidFill>
                  <a:srgbClr val="445D73"/>
                </a:solidFill>
              </a:rPr>
              <a:t>.</a:t>
            </a:r>
            <a:endParaRPr sz="1600" dirty="0">
              <a:solidFill>
                <a:srgbClr val="445D73"/>
              </a:solidFill>
            </a:endParaRPr>
          </a:p>
          <a:p>
            <a:pPr marL="609600" lvl="0" indent="-406400">
              <a:lnSpc>
                <a:spcPct val="100000"/>
              </a:lnSpc>
              <a:spcBef>
                <a:spcPts val="800"/>
              </a:spcBef>
              <a:buSzPts val="1600"/>
              <a:buChar char="●"/>
            </a:pPr>
            <a:r>
              <a:rPr lang="el-GR" sz="1600" b="1" dirty="0">
                <a:solidFill>
                  <a:srgbClr val="445D73"/>
                </a:solidFill>
              </a:rPr>
              <a:t>Προφορικός</a:t>
            </a:r>
            <a:r>
              <a:rPr lang="en" sz="1600" b="1" dirty="0">
                <a:solidFill>
                  <a:srgbClr val="445D73"/>
                </a:solidFill>
              </a:rPr>
              <a:t>: </a:t>
            </a:r>
            <a:r>
              <a:rPr lang="el-GR" sz="1600" dirty="0"/>
              <a:t>Δεν απαιτούνται συγκεκριμένες προσαρμογές, αλλά προσέξτε τους χρονικούς περιορισμούς εάν οι μαθητές χρειάζονται επιπλέον χρόνο για να ολοκληρώσουν τις εργασίες</a:t>
            </a:r>
            <a:r>
              <a:rPr lang="en" sz="1600" dirty="0">
                <a:solidFill>
                  <a:srgbClr val="445D73"/>
                </a:solidFill>
              </a:rPr>
              <a:t>.</a:t>
            </a:r>
            <a:endParaRPr sz="1600" dirty="0">
              <a:solidFill>
                <a:srgbClr val="445D73"/>
              </a:solidFill>
            </a:endParaRPr>
          </a:p>
          <a:p>
            <a:pPr marL="0" lvl="0" indent="0">
              <a:lnSpc>
                <a:spcPct val="100000"/>
              </a:lnSpc>
              <a:spcBef>
                <a:spcPts val="800"/>
              </a:spcBef>
              <a:buNone/>
            </a:pPr>
            <a:r>
              <a:rPr lang="el-GR" sz="1600" i="1" dirty="0"/>
              <a:t>Γνωστικές διαταραχές</a:t>
            </a:r>
            <a:r>
              <a:rPr lang="en" sz="1600" i="1" dirty="0">
                <a:solidFill>
                  <a:srgbClr val="445D73"/>
                </a:solidFill>
              </a:rPr>
              <a:t>:</a:t>
            </a:r>
            <a:endParaRPr sz="1600" i="1" dirty="0">
              <a:solidFill>
                <a:srgbClr val="445D73"/>
              </a:solidFill>
            </a:endParaRPr>
          </a:p>
          <a:p>
            <a:pPr marL="609600" lvl="0" indent="-406400">
              <a:lnSpc>
                <a:spcPct val="100000"/>
              </a:lnSpc>
              <a:spcBef>
                <a:spcPts val="800"/>
              </a:spcBef>
              <a:buSzPts val="1600"/>
              <a:buChar char="●"/>
            </a:pPr>
            <a:r>
              <a:rPr lang="el-GR" sz="1600" b="1" dirty="0">
                <a:solidFill>
                  <a:srgbClr val="445D73"/>
                </a:solidFill>
              </a:rPr>
              <a:t>Περιεχόμενο</a:t>
            </a:r>
            <a:r>
              <a:rPr lang="en" sz="1600" b="1" dirty="0">
                <a:solidFill>
                  <a:srgbClr val="445D73"/>
                </a:solidFill>
              </a:rPr>
              <a:t>: </a:t>
            </a:r>
            <a:r>
              <a:rPr lang="el-GR" sz="1600" dirty="0"/>
              <a:t>Απλοποιήστε και συμπυκνώστε σύνθετες πληροφορίες. Χρησιμοποιήστε συγκεκριμένα παραδείγματα και πραγματικές εφαρμογές για να απεικονίσετε έννοιες. Προσφέρετε διαδραστικές ασκήσεις και πρακτικές δραστηριότητες για την ενίσχυση της μάθησης</a:t>
            </a:r>
            <a:r>
              <a:rPr lang="en" sz="1600" dirty="0">
                <a:solidFill>
                  <a:srgbClr val="445D73"/>
                </a:solidFill>
              </a:rPr>
              <a:t>.</a:t>
            </a:r>
            <a:endParaRPr sz="1600" dirty="0">
              <a:solidFill>
                <a:srgbClr val="445D73"/>
              </a:solidFill>
            </a:endParaRPr>
          </a:p>
          <a:p>
            <a:pPr marL="609600" lvl="0" indent="-406400">
              <a:lnSpc>
                <a:spcPct val="100000"/>
              </a:lnSpc>
              <a:spcBef>
                <a:spcPts val="800"/>
              </a:spcBef>
              <a:buSzPts val="1600"/>
              <a:buChar char="●"/>
            </a:pPr>
            <a:r>
              <a:rPr lang="el-GR" sz="1600" b="1" dirty="0">
                <a:solidFill>
                  <a:srgbClr val="445D73"/>
                </a:solidFill>
              </a:rPr>
              <a:t>Προφορικός</a:t>
            </a:r>
            <a:r>
              <a:rPr lang="en" sz="1600" b="1" dirty="0">
                <a:solidFill>
                  <a:srgbClr val="445D73"/>
                </a:solidFill>
              </a:rPr>
              <a:t>:</a:t>
            </a:r>
            <a:r>
              <a:rPr lang="en" sz="1600" dirty="0">
                <a:solidFill>
                  <a:srgbClr val="445D73"/>
                </a:solidFill>
              </a:rPr>
              <a:t> </a:t>
            </a:r>
            <a:r>
              <a:rPr lang="el-GR" sz="1600" dirty="0"/>
              <a:t>Μιλήστε αργά και καθαρά. Παρέχετε σαφείς οδηγίες και εξηγήσεις. Δώστε άφθονο χρόνο στους μαθητές να επεξεργαστούν πληροφορίες και να απαντήσουν σε ερωτήσεις</a:t>
            </a:r>
            <a:r>
              <a:rPr lang="en" sz="1600" dirty="0">
                <a:solidFill>
                  <a:srgbClr val="445D73"/>
                </a:solidFill>
              </a:rPr>
              <a:t>.</a:t>
            </a:r>
            <a:endParaRPr sz="1600" dirty="0">
              <a:solidFill>
                <a:srgbClr val="445D73"/>
              </a:solidFill>
            </a:endParaRPr>
          </a:p>
          <a:p>
            <a:pPr marL="0" lvl="0" indent="0" algn="l" rtl="0">
              <a:lnSpc>
                <a:spcPct val="115000"/>
              </a:lnSpc>
              <a:spcBef>
                <a:spcPts val="800"/>
              </a:spcBef>
              <a:spcAft>
                <a:spcPts val="0"/>
              </a:spcAft>
              <a:buNone/>
            </a:pPr>
            <a:endParaRPr sz="1600" b="1" dirty="0">
              <a:solidFill>
                <a:srgbClr val="1F1F1F"/>
              </a:solidFill>
            </a:endParaRPr>
          </a:p>
        </p:txBody>
      </p:sp>
      <p:sp>
        <p:nvSpPr>
          <p:cNvPr id="619" name="Google Shape;619;p79"/>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23"/>
        <p:cNvGrpSpPr/>
        <p:nvPr/>
      </p:nvGrpSpPr>
      <p:grpSpPr>
        <a:xfrm>
          <a:off x="0" y="0"/>
          <a:ext cx="0" cy="0"/>
          <a:chOff x="0" y="0"/>
          <a:chExt cx="0" cy="0"/>
        </a:xfrm>
      </p:grpSpPr>
      <p:sp>
        <p:nvSpPr>
          <p:cNvPr id="624" name="Google Shape;624;p80"/>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2400" dirty="0"/>
              <a:t>Προσαρμογή τεχνικών λεκτικής επικοινωνίας και επικοινωνίας περιεχομένου για διαδικτυακούς μαθητές με αναπηρίες</a:t>
            </a:r>
            <a:r>
              <a:rPr lang="en" sz="2400" dirty="0"/>
              <a:t>:</a:t>
            </a:r>
            <a:endParaRPr sz="2400" dirty="0"/>
          </a:p>
        </p:txBody>
      </p:sp>
      <p:sp>
        <p:nvSpPr>
          <p:cNvPr id="625" name="Google Shape;625;p80"/>
          <p:cNvSpPr txBox="1">
            <a:spLocks noGrp="1"/>
          </p:cNvSpPr>
          <p:nvPr>
            <p:ph type="body" idx="1"/>
          </p:nvPr>
        </p:nvSpPr>
        <p:spPr>
          <a:xfrm>
            <a:off x="617523" y="1228442"/>
            <a:ext cx="10690580" cy="697500"/>
          </a:xfrm>
          <a:prstGeom prst="rect">
            <a:avLst/>
          </a:prstGeom>
          <a:noFill/>
          <a:ln>
            <a:noFill/>
          </a:ln>
        </p:spPr>
        <p:txBody>
          <a:bodyPr spcFirstLastPara="1" wrap="square" lIns="126300" tIns="126300" rIns="126300" bIns="126300" anchor="t" anchorCtr="0">
            <a:noAutofit/>
          </a:bodyPr>
          <a:lstStyle/>
          <a:p>
            <a:pPr marL="0" lvl="0" indent="0">
              <a:lnSpc>
                <a:spcPct val="100000"/>
              </a:lnSpc>
              <a:spcBef>
                <a:spcPts val="800"/>
              </a:spcBef>
              <a:buNone/>
            </a:pPr>
            <a:r>
              <a:rPr lang="el-GR" sz="1600" i="1" dirty="0"/>
              <a:t>Γενικές τεχνικές</a:t>
            </a:r>
            <a:r>
              <a:rPr lang="en" sz="1600" i="1" dirty="0">
                <a:solidFill>
                  <a:srgbClr val="445D73"/>
                </a:solidFill>
              </a:rPr>
              <a:t>:</a:t>
            </a:r>
            <a:endParaRPr sz="1600" i="1" dirty="0">
              <a:solidFill>
                <a:srgbClr val="445D73"/>
              </a:solidFill>
            </a:endParaRPr>
          </a:p>
          <a:p>
            <a:pPr marL="609600" lvl="0" indent="-406400">
              <a:lnSpc>
                <a:spcPct val="100000"/>
              </a:lnSpc>
              <a:spcBef>
                <a:spcPts val="800"/>
              </a:spcBef>
              <a:buSzPts val="1600"/>
              <a:buChar char="●"/>
            </a:pPr>
            <a:r>
              <a:rPr lang="el-GR" sz="1600" b="1" dirty="0"/>
              <a:t>Αυτορυθμιζόμενη μάθηση</a:t>
            </a:r>
            <a:r>
              <a:rPr lang="en" sz="1600" b="1" dirty="0">
                <a:solidFill>
                  <a:srgbClr val="445D73"/>
                </a:solidFill>
              </a:rPr>
              <a:t>: </a:t>
            </a:r>
            <a:r>
              <a:rPr lang="el-GR" sz="1600" dirty="0"/>
              <a:t>Παρέχετε ευκαιρίες για αυτο-ρυθμισμένη μάθηση για να προσαρμόσετε τα ατομικά στυλ μάθησης και το ρυθμό. Αυτό επιτρέπει στους μαθητές με αναπηρίες να επανεξετάζουν το υλικό επανειλημμένα εάν χρειάζεται</a:t>
            </a:r>
            <a:r>
              <a:rPr lang="en" sz="1600" dirty="0">
                <a:solidFill>
                  <a:srgbClr val="445D73"/>
                </a:solidFill>
              </a:rPr>
              <a:t>.</a:t>
            </a:r>
            <a:endParaRPr sz="1600" dirty="0">
              <a:solidFill>
                <a:srgbClr val="445D73"/>
              </a:solidFill>
            </a:endParaRPr>
          </a:p>
          <a:p>
            <a:pPr marL="609600" lvl="0" indent="-406400">
              <a:lnSpc>
                <a:spcPct val="100000"/>
              </a:lnSpc>
              <a:spcBef>
                <a:spcPts val="800"/>
              </a:spcBef>
              <a:buSzPts val="1600"/>
              <a:buChar char="●"/>
            </a:pPr>
            <a:r>
              <a:rPr lang="el-GR" sz="1600" b="1" dirty="0"/>
              <a:t>Ευκαμψία</a:t>
            </a:r>
            <a:r>
              <a:rPr lang="en" sz="1600" b="1" dirty="0">
                <a:solidFill>
                  <a:srgbClr val="445D73"/>
                </a:solidFill>
              </a:rPr>
              <a:t>:</a:t>
            </a:r>
            <a:r>
              <a:rPr lang="en" sz="1600" dirty="0">
                <a:solidFill>
                  <a:srgbClr val="445D73"/>
                </a:solidFill>
              </a:rPr>
              <a:t> </a:t>
            </a:r>
            <a:r>
              <a:rPr lang="el-GR" sz="1600" dirty="0"/>
              <a:t>Προσφέρετε διαφορετικές μεθόδους αξιολόγησης για να καλύψετε διαφορετικούς μαθητές. Εξετάστε το ενδεχόμενο να χρησιμοποιήσετε μια ποικιλία εργασιών όπως δοκίμια, παρουσιάσεις και πρακτικά έργα</a:t>
            </a:r>
            <a:r>
              <a:rPr lang="en" sz="1600" dirty="0">
                <a:solidFill>
                  <a:srgbClr val="445D73"/>
                </a:solidFill>
              </a:rPr>
              <a:t>.</a:t>
            </a:r>
            <a:endParaRPr sz="1600" dirty="0">
              <a:solidFill>
                <a:srgbClr val="445D73"/>
              </a:solidFill>
            </a:endParaRPr>
          </a:p>
          <a:p>
            <a:pPr marL="609600" lvl="0" indent="-406400">
              <a:lnSpc>
                <a:spcPct val="100000"/>
              </a:lnSpc>
              <a:spcBef>
                <a:spcPts val="800"/>
              </a:spcBef>
              <a:buSzPts val="1600"/>
              <a:buChar char="●"/>
            </a:pPr>
            <a:r>
              <a:rPr lang="el-GR" sz="1600" b="1" dirty="0"/>
              <a:t>Υποστηρικτικές Τεχνολογίες</a:t>
            </a:r>
            <a:r>
              <a:rPr lang="en" sz="1600" b="1" dirty="0">
                <a:solidFill>
                  <a:srgbClr val="445D73"/>
                </a:solidFill>
              </a:rPr>
              <a:t>: </a:t>
            </a:r>
            <a:r>
              <a:rPr lang="el-GR" sz="1600" dirty="0"/>
              <a:t>Ενθάρρυνση των εκπαιδευομένων να διερευνήσουν τη χρήση υποστηρικτικών τεχνολογιών που διατίθενται στην πλατφόρμα, όπως εργαλεία μετατροπής κειμένου σε ομιλία και αναγνώστες οθόνης</a:t>
            </a:r>
            <a:r>
              <a:rPr lang="en" sz="1600" dirty="0">
                <a:solidFill>
                  <a:srgbClr val="445D73"/>
                </a:solidFill>
              </a:rPr>
              <a:t>.</a:t>
            </a:r>
            <a:endParaRPr sz="1600" dirty="0">
              <a:solidFill>
                <a:srgbClr val="445D73"/>
              </a:solidFill>
            </a:endParaRPr>
          </a:p>
          <a:p>
            <a:pPr marL="0" lvl="0" indent="0">
              <a:lnSpc>
                <a:spcPct val="100000"/>
              </a:lnSpc>
              <a:spcBef>
                <a:spcPts val="800"/>
              </a:spcBef>
              <a:buNone/>
            </a:pPr>
            <a:r>
              <a:rPr lang="el-GR" sz="1600" dirty="0"/>
              <a:t>Με την ενσωμάτωση αυτών των τεχνικών, οι κοινωνικοί λειτουργοί μπορούν να δημιουργήσουν διαδικτυακά μαθήματα που είναι πιο προσβάσιμα και ελκυστικά για μαθητές με ένα ευρύ φάσμα αναπηριών</a:t>
            </a:r>
            <a:r>
              <a:rPr lang="en" sz="1600" dirty="0">
                <a:solidFill>
                  <a:srgbClr val="445D73"/>
                </a:solidFill>
              </a:rPr>
              <a:t>.</a:t>
            </a:r>
            <a:endParaRPr sz="1600" dirty="0">
              <a:solidFill>
                <a:srgbClr val="445D73"/>
              </a:solidFill>
            </a:endParaRPr>
          </a:p>
          <a:p>
            <a:pPr marL="0" lvl="0" indent="0">
              <a:lnSpc>
                <a:spcPct val="100000"/>
              </a:lnSpc>
              <a:spcBef>
                <a:spcPts val="800"/>
              </a:spcBef>
              <a:buNone/>
            </a:pPr>
            <a:r>
              <a:rPr lang="el-GR" sz="1600" dirty="0"/>
              <a:t>Θυμάμαι</a:t>
            </a:r>
            <a:r>
              <a:rPr lang="en" sz="1600" dirty="0">
                <a:solidFill>
                  <a:srgbClr val="445D73"/>
                </a:solidFill>
              </a:rPr>
              <a:t>:</a:t>
            </a:r>
            <a:endParaRPr sz="1600" dirty="0">
              <a:solidFill>
                <a:srgbClr val="445D73"/>
              </a:solidFill>
            </a:endParaRPr>
          </a:p>
          <a:p>
            <a:pPr marL="609600" lvl="0" indent="-406400">
              <a:lnSpc>
                <a:spcPct val="100000"/>
              </a:lnSpc>
              <a:spcBef>
                <a:spcPts val="800"/>
              </a:spcBef>
              <a:buSzPts val="1600"/>
              <a:buChar char="●"/>
            </a:pPr>
            <a:r>
              <a:rPr lang="el-GR" sz="1600" dirty="0"/>
              <a:t>Πάντα να δίνετε προτεραιότητα στη σαφή επικοινωνία και σε ένα φιλόξενο περιβάλλον.
Να είστε ανοιχτοί σε ανατροφοδότηση από τους μαθητές και να κάνετε προσαρμογές στο μάθημα ανάλογα με τις ανάγκες</a:t>
            </a:r>
            <a:r>
              <a:rPr lang="en" sz="1600" dirty="0">
                <a:solidFill>
                  <a:srgbClr val="445D73"/>
                </a:solidFill>
              </a:rPr>
              <a:t>.</a:t>
            </a:r>
            <a:endParaRPr sz="1600" dirty="0">
              <a:solidFill>
                <a:srgbClr val="445D73"/>
              </a:solidFill>
            </a:endParaRPr>
          </a:p>
          <a:p>
            <a:pPr marL="0" lvl="0" indent="0">
              <a:lnSpc>
                <a:spcPct val="100000"/>
              </a:lnSpc>
              <a:spcBef>
                <a:spcPts val="800"/>
              </a:spcBef>
              <a:buNone/>
            </a:pPr>
            <a:r>
              <a:rPr lang="el-GR" sz="1600" dirty="0"/>
              <a:t>Αυτές οι στρατηγικές θα σας δώσουν τη δυνατότητα να δημιουργήσετε διαδικτυακές εμπειρίες μάθησης που βελτιώνουν πραγματικά τη ζωή των ατόμων με αναπηρίες</a:t>
            </a:r>
            <a:r>
              <a:rPr lang="en" sz="1600" dirty="0">
                <a:solidFill>
                  <a:srgbClr val="445D73"/>
                </a:solidFill>
              </a:rPr>
              <a:t>.</a:t>
            </a:r>
            <a:endParaRPr sz="1600" dirty="0">
              <a:solidFill>
                <a:srgbClr val="445D73"/>
              </a:solidFill>
            </a:endParaRPr>
          </a:p>
          <a:p>
            <a:pPr marL="0" lvl="0" indent="0" algn="l" rtl="0">
              <a:lnSpc>
                <a:spcPct val="115000"/>
              </a:lnSpc>
              <a:spcBef>
                <a:spcPts val="800"/>
              </a:spcBef>
              <a:spcAft>
                <a:spcPts val="0"/>
              </a:spcAft>
              <a:buNone/>
            </a:pPr>
            <a:endParaRPr sz="1600" i="1" dirty="0">
              <a:solidFill>
                <a:srgbClr val="1F1F1F"/>
              </a:solidFill>
            </a:endParaRPr>
          </a:p>
        </p:txBody>
      </p:sp>
      <p:sp>
        <p:nvSpPr>
          <p:cNvPr id="626" name="Google Shape;626;p80"/>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30"/>
        <p:cNvGrpSpPr/>
        <p:nvPr/>
      </p:nvGrpSpPr>
      <p:grpSpPr>
        <a:xfrm>
          <a:off x="0" y="0"/>
          <a:ext cx="0" cy="0"/>
          <a:chOff x="0" y="0"/>
          <a:chExt cx="0" cy="0"/>
        </a:xfrm>
      </p:grpSpPr>
      <p:sp>
        <p:nvSpPr>
          <p:cNvPr id="631" name="Google Shape;631;p81"/>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2400" dirty="0"/>
              <a:t>Προσαρμογή τεχνικών λεκτικής επικοινωνίας και επικοινωνίας περιεχομένου για διαδικτυακούς μαθητές με αναπηρίες</a:t>
            </a:r>
            <a:r>
              <a:rPr lang="en" sz="2400" dirty="0"/>
              <a:t>:</a:t>
            </a:r>
            <a:endParaRPr sz="3500" dirty="0"/>
          </a:p>
        </p:txBody>
      </p:sp>
      <p:sp>
        <p:nvSpPr>
          <p:cNvPr id="632" name="Google Shape;632;p81"/>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l-GR" sz="1900" dirty="0"/>
              <a:t>Δημιουργία προσβάσιμου γραπτού και οπτικού περιεχομένου - γενικοί κανόνες</a:t>
            </a:r>
            <a:r>
              <a:rPr lang="en" sz="1900" dirty="0">
                <a:solidFill>
                  <a:srgbClr val="445D73"/>
                </a:solidFill>
              </a:rPr>
              <a:t>:</a:t>
            </a:r>
            <a:endParaRPr sz="1900" dirty="0">
              <a:solidFill>
                <a:srgbClr val="445D73"/>
              </a:solidFill>
            </a:endParaRPr>
          </a:p>
          <a:p>
            <a:pPr marL="609600" lvl="0" indent="-425450">
              <a:lnSpc>
                <a:spcPct val="100000"/>
              </a:lnSpc>
              <a:spcBef>
                <a:spcPts val="1200"/>
              </a:spcBef>
              <a:buSzPts val="1900"/>
              <a:buChar char="●"/>
            </a:pPr>
            <a:r>
              <a:rPr lang="el-GR" sz="1900" dirty="0"/>
              <a:t>Χρησιμοποιήστε διαχειρίσιμες ενότητες κειμένου: χρησιμοποιήστε σύντομες προτάσεις που δεν είναι άσκοπα περίπλοκες. 
Μάθετε σχετικά με τα προσβάσιμα στυλ γραμματοσειράς. 
Περιγραφικοί υπερσύνδεσμοι: Χρησιμοποιήστε υπερσυνδέσμους για να περιγράψετε το περιεχόμενο προς το οποίο συνδέονται και τον προορισμό.
Χρησιμοποιήστε επικεφαλίδες (που δημιουργήθηκαν χρησιμοποιώντας το εργαλείο στυλ) για να δομήσετε το έγγραφό σας.
Προσθέστε εναλλακτικό κείμενο σε εικόνες.
Αποφύγετε τη χρήση γραφικών SmartArt.
Αποφύγετε την προσθήκη πλαισίων κειμένου.
Αποφύγετε την τοποθέτηση σημαντικών πληροφοριών στην κεφαλίδα ή το υποσέλιδο</a:t>
            </a:r>
            <a:r>
              <a:rPr lang="en" sz="1900" dirty="0">
                <a:solidFill>
                  <a:srgbClr val="445D73"/>
                </a:solidFill>
              </a:rPr>
              <a:t>.</a:t>
            </a:r>
            <a:endParaRPr sz="1900" dirty="0">
              <a:solidFill>
                <a:srgbClr val="445D73"/>
              </a:solidFill>
            </a:endParaRPr>
          </a:p>
          <a:p>
            <a:pPr marL="0" lvl="0" indent="0" algn="l" rtl="0">
              <a:spcBef>
                <a:spcPts val="2400"/>
              </a:spcBef>
              <a:spcAft>
                <a:spcPts val="0"/>
              </a:spcAft>
              <a:buNone/>
            </a:pPr>
            <a:endParaRPr sz="1900" dirty="0"/>
          </a:p>
          <a:p>
            <a:pPr marL="0" lvl="0" indent="0" algn="l" rtl="0">
              <a:spcBef>
                <a:spcPts val="2400"/>
              </a:spcBef>
              <a:spcAft>
                <a:spcPts val="2400"/>
              </a:spcAft>
              <a:buNone/>
            </a:pPr>
            <a:endParaRPr sz="1900" dirty="0"/>
          </a:p>
        </p:txBody>
      </p:sp>
      <p:sp>
        <p:nvSpPr>
          <p:cNvPr id="633" name="Google Shape;633;p81"/>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32">
                                            <p:txEl>
                                              <p:pRg st="0" end="0"/>
                                            </p:txEl>
                                          </p:spTgt>
                                        </p:tgtEl>
                                        <p:attrNameLst>
                                          <p:attrName>style.visibility</p:attrName>
                                        </p:attrNameLst>
                                      </p:cBhvr>
                                      <p:to>
                                        <p:strVal val="visible"/>
                                      </p:to>
                                    </p:set>
                                    <p:anim calcmode="lin" valueType="num">
                                      <p:cBhvr additive="base">
                                        <p:cTn id="7" dur="2700"/>
                                        <p:tgtEl>
                                          <p:spTgt spid="632">
                                            <p:txEl>
                                              <p:pRg st="0" end="0"/>
                                            </p:txEl>
                                          </p:spTgt>
                                        </p:tgtEl>
                                        <p:attrNameLst>
                                          <p:attrName>ppt_w</p:attrName>
                                        </p:attrNameLst>
                                      </p:cBhvr>
                                      <p:tavLst>
                                        <p:tav tm="0">
                                          <p:val>
                                            <p:strVal val="0"/>
                                          </p:val>
                                        </p:tav>
                                        <p:tav tm="100000">
                                          <p:val>
                                            <p:strVal val="#ppt_w"/>
                                          </p:val>
                                        </p:tav>
                                      </p:tavLst>
                                    </p:anim>
                                    <p:anim calcmode="lin" valueType="num">
                                      <p:cBhvr additive="base">
                                        <p:cTn id="8" dur="2700"/>
                                        <p:tgtEl>
                                          <p:spTgt spid="632">
                                            <p:txEl>
                                              <p:pRg st="0" end="0"/>
                                            </p:txEl>
                                          </p:spTgt>
                                        </p:tgtEl>
                                        <p:attrNameLst>
                                          <p:attrName>ppt_h</p:attrName>
                                        </p:attrNameLst>
                                      </p:cBhvr>
                                      <p:tavLst>
                                        <p:tav tm="0">
                                          <p:val>
                                            <p:strVal val="0"/>
                                          </p:val>
                                        </p:tav>
                                        <p:tav tm="100000">
                                          <p:val>
                                            <p:strVal val="#ppt_h"/>
                                          </p:val>
                                        </p:tav>
                                      </p:tavLst>
                                    </p:anim>
                                  </p:childTnLst>
                                </p:cTn>
                              </p:par>
                            </p:childTnLst>
                          </p:cTn>
                        </p:par>
                        <p:par>
                          <p:cTn id="9" fill="hold">
                            <p:stCondLst>
                              <p:cond delay="2700"/>
                            </p:stCondLst>
                            <p:childTnLst>
                              <p:par>
                                <p:cTn id="10" presetID="23" presetClass="entr" presetSubtype="16" fill="hold" nodeType="afterEffect">
                                  <p:stCondLst>
                                    <p:cond delay="0"/>
                                  </p:stCondLst>
                                  <p:childTnLst>
                                    <p:set>
                                      <p:cBhvr>
                                        <p:cTn id="11" dur="1" fill="hold">
                                          <p:stCondLst>
                                            <p:cond delay="0"/>
                                          </p:stCondLst>
                                        </p:cTn>
                                        <p:tgtEl>
                                          <p:spTgt spid="632">
                                            <p:txEl>
                                              <p:pRg st="1" end="1"/>
                                            </p:txEl>
                                          </p:spTgt>
                                        </p:tgtEl>
                                        <p:attrNameLst>
                                          <p:attrName>style.visibility</p:attrName>
                                        </p:attrNameLst>
                                      </p:cBhvr>
                                      <p:to>
                                        <p:strVal val="visible"/>
                                      </p:to>
                                    </p:set>
                                    <p:anim calcmode="lin" valueType="num">
                                      <p:cBhvr additive="base">
                                        <p:cTn id="12" dur="2700"/>
                                        <p:tgtEl>
                                          <p:spTgt spid="632">
                                            <p:txEl>
                                              <p:pRg st="1" end="1"/>
                                            </p:txEl>
                                          </p:spTgt>
                                        </p:tgtEl>
                                        <p:attrNameLst>
                                          <p:attrName>ppt_w</p:attrName>
                                        </p:attrNameLst>
                                      </p:cBhvr>
                                      <p:tavLst>
                                        <p:tav tm="0">
                                          <p:val>
                                            <p:strVal val="0"/>
                                          </p:val>
                                        </p:tav>
                                        <p:tav tm="100000">
                                          <p:val>
                                            <p:strVal val="#ppt_w"/>
                                          </p:val>
                                        </p:tav>
                                      </p:tavLst>
                                    </p:anim>
                                    <p:anim calcmode="lin" valueType="num">
                                      <p:cBhvr additive="base">
                                        <p:cTn id="13" dur="2700"/>
                                        <p:tgtEl>
                                          <p:spTgt spid="632">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37"/>
        <p:cNvGrpSpPr/>
        <p:nvPr/>
      </p:nvGrpSpPr>
      <p:grpSpPr>
        <a:xfrm>
          <a:off x="0" y="0"/>
          <a:ext cx="0" cy="0"/>
          <a:chOff x="0" y="0"/>
          <a:chExt cx="0" cy="0"/>
        </a:xfrm>
      </p:grpSpPr>
      <p:sp>
        <p:nvSpPr>
          <p:cNvPr id="638" name="Google Shape;638;p82"/>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Συμβουλές για αποτελεσματική διαδικτυακή επικοινωνία</a:t>
            </a:r>
            <a:endParaRPr sz="3500" dirty="0"/>
          </a:p>
        </p:txBody>
      </p:sp>
      <p:sp>
        <p:nvSpPr>
          <p:cNvPr id="639" name="Google Shape;639;p82"/>
          <p:cNvSpPr txBox="1">
            <a:spLocks noGrp="1"/>
          </p:cNvSpPr>
          <p:nvPr>
            <p:ph type="body" idx="1"/>
          </p:nvPr>
        </p:nvSpPr>
        <p:spPr>
          <a:xfrm>
            <a:off x="299050" y="1090532"/>
            <a:ext cx="11303669" cy="5250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l-GR" sz="1900" dirty="0"/>
              <a:t>Ακολουθούν ορισμένα παραδείγματα σύγχρονων περιόδων λειτουργίας που θα μπορούσατε να προσφέρετε</a:t>
            </a:r>
            <a:r>
              <a:rPr lang="en" sz="1900" dirty="0">
                <a:solidFill>
                  <a:srgbClr val="445D73"/>
                </a:solidFill>
              </a:rPr>
              <a:t>:</a:t>
            </a:r>
            <a:endParaRPr sz="1900" dirty="0">
              <a:solidFill>
                <a:srgbClr val="445D73"/>
              </a:solidFill>
            </a:endParaRPr>
          </a:p>
          <a:p>
            <a:pPr marL="609600" lvl="0" indent="-425450">
              <a:spcBef>
                <a:spcPts val="2400"/>
              </a:spcBef>
              <a:buSzPts val="1900"/>
              <a:buChar char="●"/>
            </a:pPr>
            <a:r>
              <a:rPr lang="el-GR" sz="1900" b="1" dirty="0"/>
              <a:t>Εισαγωγική συνεδρία</a:t>
            </a:r>
            <a:r>
              <a:rPr lang="en" sz="1900" b="1" dirty="0">
                <a:solidFill>
                  <a:srgbClr val="445D73"/>
                </a:solidFill>
              </a:rPr>
              <a:t>:</a:t>
            </a:r>
            <a:r>
              <a:rPr lang="en" sz="1900" dirty="0">
                <a:solidFill>
                  <a:srgbClr val="445D73"/>
                </a:solidFill>
              </a:rPr>
              <a:t> </a:t>
            </a:r>
            <a:r>
              <a:rPr lang="el-GR" sz="1900" dirty="0"/>
              <a:t>Την πρώτη εβδομάδα του μαθήματος, πραγματοποιήστε μια σύγχρονη συνεδρία για να συστηθείτε και να απαντήσετε στις ερωτήσεις των ανθρώπων σχετικά με το μάθημα</a:t>
            </a:r>
            <a:r>
              <a:rPr lang="en" sz="1900" dirty="0">
                <a:solidFill>
                  <a:srgbClr val="445D73"/>
                </a:solidFill>
              </a:rPr>
              <a:t>.</a:t>
            </a:r>
            <a:endParaRPr sz="1900" dirty="0">
              <a:solidFill>
                <a:srgbClr val="445D73"/>
              </a:solidFill>
            </a:endParaRPr>
          </a:p>
          <a:p>
            <a:pPr marL="609600" lvl="0" indent="-425450">
              <a:buSzPts val="1900"/>
              <a:buChar char="●"/>
            </a:pPr>
            <a:r>
              <a:rPr lang="el-GR" sz="1900" b="1" dirty="0"/>
              <a:t>Συνεδρία ολοκλήρωσης μαθημάτων</a:t>
            </a:r>
            <a:r>
              <a:rPr lang="en" sz="1900" b="1" dirty="0">
                <a:solidFill>
                  <a:srgbClr val="445D73"/>
                </a:solidFill>
              </a:rPr>
              <a:t>: </a:t>
            </a:r>
            <a:r>
              <a:rPr lang="el-GR" sz="1900" dirty="0"/>
              <a:t>Στο τέλος του μαθήματος, πραγματοποιήστε μια σύγχρονη συνεδρία για να απαντήσετε στις ερωτήσεις και τις ανησυχίες των ανθρώπων σχετικά με τις τελικές εργασίες ή εξετάσεις</a:t>
            </a:r>
            <a:r>
              <a:rPr lang="en" sz="1900" dirty="0">
                <a:solidFill>
                  <a:srgbClr val="445D73"/>
                </a:solidFill>
              </a:rPr>
              <a:t>.</a:t>
            </a:r>
            <a:endParaRPr sz="1900" dirty="0">
              <a:solidFill>
                <a:srgbClr val="445D73"/>
              </a:solidFill>
            </a:endParaRPr>
          </a:p>
          <a:p>
            <a:pPr marL="609600" lvl="0" indent="-425450">
              <a:buSzPts val="1900"/>
              <a:buChar char="●"/>
            </a:pPr>
            <a:r>
              <a:rPr lang="el-GR" sz="1900" b="1" dirty="0"/>
              <a:t>Συνεδρίες βαθιάς κατάδυσης</a:t>
            </a:r>
            <a:r>
              <a:rPr lang="en" sz="1900" dirty="0">
                <a:solidFill>
                  <a:srgbClr val="445D73"/>
                </a:solidFill>
              </a:rPr>
              <a:t>: </a:t>
            </a:r>
            <a:r>
              <a:rPr lang="el-GR" sz="1900" dirty="0"/>
              <a:t>Εάν οι άνθρωποι ενδιαφέρονται ιδιαίτερα για ένα συγκεκριμένο θέμα, θα μπορούσατε να πραγματοποιήσετε μια βαθιά συνεδρία κατάδυσης για να επεξεργαστείτε αυτό το θέμα</a:t>
            </a:r>
            <a:r>
              <a:rPr lang="en" sz="1900" dirty="0">
                <a:solidFill>
                  <a:srgbClr val="445D73"/>
                </a:solidFill>
              </a:rPr>
              <a:t>.</a:t>
            </a:r>
            <a:endParaRPr sz="1900" dirty="0">
              <a:solidFill>
                <a:srgbClr val="445D73"/>
              </a:solidFill>
            </a:endParaRPr>
          </a:p>
          <a:p>
            <a:pPr marL="609600" lvl="0" indent="-425450">
              <a:buSzPts val="1900"/>
              <a:buChar char="●"/>
            </a:pPr>
            <a:r>
              <a:rPr lang="el-GR" sz="1900" b="1" dirty="0"/>
              <a:t>Συνεδρίες τσιμπήματος σημείου</a:t>
            </a:r>
            <a:r>
              <a:rPr lang="en" sz="1900" b="1" dirty="0">
                <a:solidFill>
                  <a:srgbClr val="445D73"/>
                </a:solidFill>
              </a:rPr>
              <a:t>:</a:t>
            </a:r>
            <a:r>
              <a:rPr lang="en" sz="1900" dirty="0">
                <a:solidFill>
                  <a:srgbClr val="445D73"/>
                </a:solidFill>
              </a:rPr>
              <a:t> </a:t>
            </a:r>
            <a:r>
              <a:rPr lang="el-GR" sz="1900" dirty="0"/>
              <a:t>Εάν οι άνθρωποι αγωνίζονται με ένα συγκεκριμένο θέμα, θα μπορούσατε να πραγματοποιήσετε μια συνεδρία σημείου τσίμπημα για να το διευκρινίσετε</a:t>
            </a:r>
            <a:r>
              <a:rPr lang="en" sz="1900" dirty="0">
                <a:solidFill>
                  <a:srgbClr val="445D73"/>
                </a:solidFill>
              </a:rPr>
              <a:t>.</a:t>
            </a:r>
            <a:endParaRPr sz="1900" dirty="0">
              <a:solidFill>
                <a:srgbClr val="445D73"/>
              </a:solidFill>
            </a:endParaRPr>
          </a:p>
          <a:p>
            <a:pPr marL="609600" lvl="0" indent="-425450">
              <a:buSzPts val="1900"/>
              <a:buChar char="●"/>
            </a:pPr>
            <a:r>
              <a:rPr lang="el-GR" sz="1900" b="1" dirty="0"/>
              <a:t>Προσκεκλημένοι ομιλητές</a:t>
            </a:r>
            <a:r>
              <a:rPr lang="en" sz="1900" b="1" dirty="0">
                <a:solidFill>
                  <a:srgbClr val="445D73"/>
                </a:solidFill>
              </a:rPr>
              <a:t>:</a:t>
            </a:r>
            <a:r>
              <a:rPr lang="en" sz="1900" dirty="0">
                <a:solidFill>
                  <a:srgbClr val="445D73"/>
                </a:solidFill>
              </a:rPr>
              <a:t> </a:t>
            </a:r>
            <a:r>
              <a:rPr lang="el-GR" sz="1900" dirty="0"/>
              <a:t>Φέρτε έναν προσκεκλημένο ομιλητή για να μιλήσει για τις βέλτιστες πρακτικές στον τομέα ή να μοιραστεί την επαγγελματική του εμπειρία</a:t>
            </a:r>
            <a:r>
              <a:rPr lang="en" sz="1900" dirty="0">
                <a:solidFill>
                  <a:srgbClr val="445D73"/>
                </a:solidFill>
              </a:rPr>
              <a:t>.</a:t>
            </a:r>
            <a:endParaRPr sz="1900" dirty="0">
              <a:solidFill>
                <a:srgbClr val="445D73"/>
              </a:solidFill>
            </a:endParaRPr>
          </a:p>
          <a:p>
            <a:pPr marL="609600" lvl="0" indent="-425450">
              <a:buSzPts val="1900"/>
              <a:buChar char="●"/>
            </a:pPr>
            <a:r>
              <a:rPr lang="el-GR" sz="1900" b="1" dirty="0"/>
              <a:t>Ώρες γραφείου</a:t>
            </a:r>
            <a:r>
              <a:rPr lang="en" sz="1900" b="1" dirty="0">
                <a:solidFill>
                  <a:srgbClr val="445D73"/>
                </a:solidFill>
              </a:rPr>
              <a:t>: </a:t>
            </a:r>
            <a:r>
              <a:rPr lang="el-GR" sz="1900" dirty="0"/>
              <a:t>Κάντε τον εαυτό σας διαθέσιμο σε μια επαναλαμβανόμενη ώρα κάθε εβδομάδα, ώστε οι άνθρωποι να μπορούν να έρθουν για να κάνουν ερωτήσεις</a:t>
            </a:r>
            <a:r>
              <a:rPr lang="en" sz="1900" dirty="0">
                <a:solidFill>
                  <a:srgbClr val="445D73"/>
                </a:solidFill>
              </a:rPr>
              <a:t>.</a:t>
            </a:r>
            <a:endParaRPr sz="1900" dirty="0">
              <a:solidFill>
                <a:srgbClr val="445D73"/>
              </a:solidFill>
            </a:endParaRPr>
          </a:p>
          <a:p>
            <a:pPr marL="0" lvl="0" indent="0" algn="l" rtl="0">
              <a:lnSpc>
                <a:spcPct val="115000"/>
              </a:lnSpc>
              <a:spcBef>
                <a:spcPts val="1500"/>
              </a:spcBef>
              <a:spcAft>
                <a:spcPts val="0"/>
              </a:spcAft>
              <a:buNone/>
            </a:pPr>
            <a:endParaRPr sz="1900" b="1" dirty="0">
              <a:solidFill>
                <a:srgbClr val="1F1F1F"/>
              </a:solidFill>
            </a:endParaRPr>
          </a:p>
        </p:txBody>
      </p:sp>
      <p:sp>
        <p:nvSpPr>
          <p:cNvPr id="640" name="Google Shape;640;p82"/>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44"/>
        <p:cNvGrpSpPr/>
        <p:nvPr/>
      </p:nvGrpSpPr>
      <p:grpSpPr>
        <a:xfrm>
          <a:off x="0" y="0"/>
          <a:ext cx="0" cy="0"/>
          <a:chOff x="0" y="0"/>
          <a:chExt cx="0" cy="0"/>
        </a:xfrm>
      </p:grpSpPr>
      <p:sp>
        <p:nvSpPr>
          <p:cNvPr id="645" name="Google Shape;645;p83"/>
          <p:cNvSpPr/>
          <p:nvPr/>
        </p:nvSpPr>
        <p:spPr>
          <a:xfrm>
            <a:off x="959760" y="1276198"/>
            <a:ext cx="2207100" cy="1241700"/>
          </a:xfrm>
          <a:prstGeom prst="ellipse">
            <a:avLst/>
          </a:pr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646" name="Google Shape;646;p83"/>
          <p:cNvSpPr txBox="1">
            <a:spLocks noGrp="1"/>
          </p:cNvSpPr>
          <p:nvPr>
            <p:ph type="title"/>
          </p:nvPr>
        </p:nvSpPr>
        <p:spPr>
          <a:xfrm>
            <a:off x="603425" y="3037600"/>
            <a:ext cx="4213500" cy="1994100"/>
          </a:xfrm>
          <a:prstGeom prst="rect">
            <a:avLst/>
          </a:prstGeom>
          <a:noFill/>
          <a:ln>
            <a:noFill/>
          </a:ln>
        </p:spPr>
        <p:txBody>
          <a:bodyPr spcFirstLastPara="1" wrap="square" lIns="126300" tIns="126300" rIns="126300" bIns="126300" anchor="ctr" anchorCtr="0">
            <a:noAutofit/>
          </a:bodyPr>
          <a:lstStyle/>
          <a:p>
            <a:pPr lvl="0"/>
            <a:r>
              <a:rPr lang="el-GR" sz="4800" dirty="0">
                <a:solidFill>
                  <a:schemeClr val="accent1"/>
                </a:solidFill>
              </a:rPr>
              <a:t>Συμπέρασμα</a:t>
            </a:r>
            <a:endParaRPr sz="4800" dirty="0">
              <a:solidFill>
                <a:schemeClr val="accent1"/>
              </a:solidFill>
            </a:endParaRPr>
          </a:p>
        </p:txBody>
      </p:sp>
      <p:sp>
        <p:nvSpPr>
          <p:cNvPr id="647" name="Google Shape;647;p83"/>
          <p:cNvSpPr txBox="1">
            <a:spLocks noGrp="1"/>
          </p:cNvSpPr>
          <p:nvPr>
            <p:ph type="title" idx="2"/>
          </p:nvPr>
        </p:nvSpPr>
        <p:spPr>
          <a:xfrm>
            <a:off x="977741" y="1123789"/>
            <a:ext cx="2171100" cy="14964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8300"/>
              <a:buNone/>
            </a:pPr>
            <a:r>
              <a:rPr lang="en"/>
              <a:t>06</a:t>
            </a:r>
            <a:endParaRPr/>
          </a:p>
        </p:txBody>
      </p:sp>
      <p:sp>
        <p:nvSpPr>
          <p:cNvPr id="648" name="Google Shape;648;p83"/>
          <p:cNvSpPr txBox="1">
            <a:spLocks noGrp="1"/>
          </p:cNvSpPr>
          <p:nvPr>
            <p:ph type="subTitle" idx="1"/>
          </p:nvPr>
        </p:nvSpPr>
        <p:spPr>
          <a:xfrm>
            <a:off x="1279360" y="6880622"/>
            <a:ext cx="4629600" cy="10740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2000"/>
              <a:buNone/>
            </a:pPr>
            <a:r>
              <a:rPr lang="en">
                <a:solidFill>
                  <a:schemeClr val="accent1"/>
                </a:solidFill>
              </a:rPr>
              <a:t>Definition, importance and communication process</a:t>
            </a:r>
            <a:endParaRPr>
              <a:solidFill>
                <a:schemeClr val="accent1"/>
              </a:solidFill>
            </a:endParaRPr>
          </a:p>
          <a:p>
            <a:pPr marL="0" lvl="0" indent="0" algn="l" rtl="0">
              <a:lnSpc>
                <a:spcPct val="100000"/>
              </a:lnSpc>
              <a:spcBef>
                <a:spcPts val="0"/>
              </a:spcBef>
              <a:spcAft>
                <a:spcPts val="0"/>
              </a:spcAft>
              <a:buSzPts val="2000"/>
              <a:buNone/>
            </a:pPr>
            <a:endParaRPr/>
          </a:p>
        </p:txBody>
      </p:sp>
      <p:pic>
        <p:nvPicPr>
          <p:cNvPr id="649" name="Google Shape;649;p83"/>
          <p:cNvPicPr preferRelativeResize="0"/>
          <p:nvPr/>
        </p:nvPicPr>
        <p:blipFill>
          <a:blip r:embed="rId3">
            <a:alphaModFix/>
          </a:blip>
          <a:stretch>
            <a:fillRect/>
          </a:stretch>
        </p:blipFill>
        <p:spPr>
          <a:xfrm>
            <a:off x="5547545" y="1749400"/>
            <a:ext cx="6641403" cy="3236389"/>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3"/>
        <p:cNvGrpSpPr/>
        <p:nvPr/>
      </p:nvGrpSpPr>
      <p:grpSpPr>
        <a:xfrm>
          <a:off x="0" y="0"/>
          <a:ext cx="0" cy="0"/>
          <a:chOff x="0" y="0"/>
          <a:chExt cx="0" cy="0"/>
        </a:xfrm>
      </p:grpSpPr>
      <p:sp>
        <p:nvSpPr>
          <p:cNvPr id="654" name="Google Shape;654;p84"/>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Συμπέρασμα</a:t>
            </a:r>
            <a:endParaRPr sz="3500" dirty="0"/>
          </a:p>
        </p:txBody>
      </p:sp>
      <p:sp>
        <p:nvSpPr>
          <p:cNvPr id="655" name="Google Shape;655;p84"/>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1524000" lvl="0" indent="0">
              <a:buNone/>
            </a:pPr>
            <a:r>
              <a:rPr lang="el-GR" sz="2000" dirty="0"/>
              <a:t>Αυτό το μάθημα σας έχει εξοπλίσει με βασικές γνώσεις και δεξιότητες για την επιτυχή επικοινωνία σε διαφορετικά διαδικτυακά περιβάλλοντα με άτομα με αναπηρίες. 
Έχετε εξερευνήσει την έννοια της διαδικτυακής επικοινωνίας, μάθατε για λεκτικές και μη λεκτικές ενδείξεις στο διαδικτυακό περιβάλλον και ανακαλύψατε τεχνικές για να βελτιώσετε την επικοινωνία σας και να ξεπεράσετε τα φυσικά και κοινωνικά εμπόδια. Τονίσαμε επίσης τη σημασία της δημιουργίας προσβάσιμου περιεχομένου και της προσαρμογής του στυλ επικοινωνίας σας ώστε να μην περιλαμβάνει</a:t>
            </a:r>
            <a:r>
              <a:rPr lang="en" sz="2000" dirty="0"/>
              <a:t>.</a:t>
            </a:r>
            <a:endParaRPr sz="2000" dirty="0"/>
          </a:p>
        </p:txBody>
      </p:sp>
      <p:sp>
        <p:nvSpPr>
          <p:cNvPr id="656" name="Google Shape;656;p84"/>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58</a:t>
            </a:fld>
            <a:endParaRPr/>
          </a:p>
        </p:txBody>
      </p:sp>
      <p:pic>
        <p:nvPicPr>
          <p:cNvPr id="657" name="Google Shape;657;p84"/>
          <p:cNvPicPr preferRelativeResize="0"/>
          <p:nvPr/>
        </p:nvPicPr>
        <p:blipFill rotWithShape="1">
          <a:blip r:embed="rId3">
            <a:alphaModFix/>
          </a:blip>
          <a:srcRect/>
          <a:stretch/>
        </p:blipFill>
        <p:spPr>
          <a:xfrm rot="7839725">
            <a:off x="702585" y="2449443"/>
            <a:ext cx="1737407" cy="161579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1"/>
        <p:cNvGrpSpPr/>
        <p:nvPr/>
      </p:nvGrpSpPr>
      <p:grpSpPr>
        <a:xfrm>
          <a:off x="0" y="0"/>
          <a:ext cx="0" cy="0"/>
          <a:chOff x="0" y="0"/>
          <a:chExt cx="0" cy="0"/>
        </a:xfrm>
      </p:grpSpPr>
      <p:sp>
        <p:nvSpPr>
          <p:cNvPr id="662" name="Google Shape;662;p85"/>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Συμπέρασμα</a:t>
            </a:r>
            <a:endParaRPr sz="3500" dirty="0"/>
          </a:p>
        </p:txBody>
      </p:sp>
      <p:sp>
        <p:nvSpPr>
          <p:cNvPr id="663" name="Google Shape;663;p85"/>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buNone/>
            </a:pPr>
            <a:r>
              <a:rPr lang="el-GR" sz="2000" b="1" dirty="0"/>
              <a:t>Φαγητό σε πακέτο</a:t>
            </a:r>
            <a:r>
              <a:rPr lang="en" sz="2000" b="1" dirty="0"/>
              <a:t>:</a:t>
            </a:r>
            <a:endParaRPr sz="2000" b="1" dirty="0"/>
          </a:p>
          <a:p>
            <a:pPr marL="1524000" lvl="0" indent="-400050">
              <a:buClr>
                <a:srgbClr val="000000"/>
              </a:buClr>
              <a:buSzPts val="1500"/>
              <a:buFont typeface="Arial"/>
              <a:buChar char="●"/>
            </a:pPr>
            <a:r>
              <a:rPr lang="el-GR" sz="2000" b="1" dirty="0"/>
              <a:t>Η συμμετοχικότητα είναι θεμελιώδης</a:t>
            </a:r>
            <a:r>
              <a:rPr lang="en" sz="2000" b="1" dirty="0"/>
              <a:t>:</a:t>
            </a:r>
            <a:r>
              <a:rPr lang="en" sz="2000" dirty="0"/>
              <a:t> </a:t>
            </a:r>
            <a:r>
              <a:rPr lang="el-GR" sz="2000" dirty="0"/>
              <a:t>Η διαδικτυακή επικοινωνία δεν είναι μόνο μετάδοση. Πρόκειται για τη δημιουργία ενός περιβάλλοντος όπου οι μαθητές με σύνθετες ανάγκες μπορούν να ευδοκιμήσουν</a:t>
            </a:r>
            <a:r>
              <a:rPr lang="en" sz="2000" dirty="0"/>
              <a:t>.</a:t>
            </a:r>
            <a:endParaRPr sz="2000" dirty="0"/>
          </a:p>
          <a:p>
            <a:pPr marL="1524000" lvl="0" indent="-400050">
              <a:buClr>
                <a:srgbClr val="000000"/>
              </a:buClr>
              <a:buSzPts val="1500"/>
              <a:buFont typeface="Arial"/>
              <a:buChar char="●"/>
            </a:pPr>
            <a:r>
              <a:rPr lang="el-GR" sz="2000" b="1" dirty="0"/>
              <a:t>Μετασχηματιστική δύναμη</a:t>
            </a:r>
            <a:r>
              <a:rPr lang="en" sz="2000" b="1" dirty="0"/>
              <a:t>:</a:t>
            </a:r>
            <a:r>
              <a:rPr lang="en" sz="2000" dirty="0"/>
              <a:t> </a:t>
            </a:r>
            <a:r>
              <a:rPr lang="el-GR" sz="2000" dirty="0"/>
              <a:t>Η σαφής και εκφραστική γλώσσα, τα γραφικά, η χρήση ενός συνδυασμού σύγχρονων και ασύγχρονων αλληλεπιδράσεων και η ενθάρρυνση μετασχηματίζουν τη συμμετοχή και την κατανόηση</a:t>
            </a:r>
            <a:r>
              <a:rPr lang="en" sz="2000" dirty="0"/>
              <a:t>.</a:t>
            </a:r>
            <a:endParaRPr sz="2000" dirty="0"/>
          </a:p>
          <a:p>
            <a:pPr marL="1524000" lvl="0" indent="-400050">
              <a:buClr>
                <a:srgbClr val="000000"/>
              </a:buClr>
              <a:buSzPts val="1500"/>
              <a:buFont typeface="Arial"/>
              <a:buChar char="●"/>
            </a:pPr>
            <a:r>
              <a:rPr lang="el-GR" sz="2000" b="1" dirty="0"/>
              <a:t>Χτίζοντας μια κοινότητα</a:t>
            </a:r>
            <a:r>
              <a:rPr lang="en" sz="2000" dirty="0"/>
              <a:t>: </a:t>
            </a:r>
            <a:r>
              <a:rPr lang="el-GR" sz="2000" dirty="0"/>
              <a:t>Οι εκπαιδευτικοί στοχεύουν στη δημιουργία και ανάπτυξη μιας διαδικτυακής κοινότητας χωρίς αποκλεισμούς που εκτιμά κάθε φωνή</a:t>
            </a:r>
            <a:r>
              <a:rPr lang="en" sz="2000" dirty="0"/>
              <a:t>.</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endParaRPr sz="2000" dirty="0"/>
          </a:p>
          <a:p>
            <a:pPr marL="0" lvl="0" indent="0" algn="l" rtl="0">
              <a:spcBef>
                <a:spcPts val="0"/>
              </a:spcBef>
              <a:spcAft>
                <a:spcPts val="0"/>
              </a:spcAft>
              <a:buNone/>
            </a:pPr>
            <a:endParaRPr sz="2000" dirty="0"/>
          </a:p>
          <a:p>
            <a:pPr marL="0" lvl="0" indent="0" algn="l" rtl="0">
              <a:spcBef>
                <a:spcPts val="0"/>
              </a:spcBef>
              <a:spcAft>
                <a:spcPts val="0"/>
              </a:spcAft>
              <a:buNone/>
            </a:pPr>
            <a:endParaRPr sz="2000" dirty="0"/>
          </a:p>
          <a:p>
            <a:pPr marL="609600" lvl="0" indent="0" algn="l" rtl="0">
              <a:spcBef>
                <a:spcPts val="0"/>
              </a:spcBef>
              <a:spcAft>
                <a:spcPts val="0"/>
              </a:spcAft>
              <a:buNone/>
            </a:pPr>
            <a:endParaRPr sz="2000" dirty="0"/>
          </a:p>
          <a:p>
            <a:pPr marL="0" lvl="0" indent="0" algn="l" rtl="0">
              <a:spcBef>
                <a:spcPts val="0"/>
              </a:spcBef>
              <a:spcAft>
                <a:spcPts val="0"/>
              </a:spcAft>
              <a:buNone/>
            </a:pPr>
            <a:endParaRPr sz="2000" dirty="0"/>
          </a:p>
          <a:p>
            <a:pPr marL="0" lvl="0" indent="0" algn="l" rtl="0">
              <a:lnSpc>
                <a:spcPct val="115000"/>
              </a:lnSpc>
              <a:spcBef>
                <a:spcPts val="0"/>
              </a:spcBef>
              <a:spcAft>
                <a:spcPts val="0"/>
              </a:spcAft>
              <a:buNone/>
            </a:pPr>
            <a:r>
              <a:rPr lang="en" sz="2000" dirty="0"/>
              <a:t> </a:t>
            </a:r>
            <a:endParaRPr sz="2000" dirty="0"/>
          </a:p>
        </p:txBody>
      </p:sp>
      <p:sp>
        <p:nvSpPr>
          <p:cNvPr id="664" name="Google Shape;664;p85"/>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59</a:t>
            </a:fld>
            <a:endParaRPr/>
          </a:p>
        </p:txBody>
      </p:sp>
      <p:pic>
        <p:nvPicPr>
          <p:cNvPr id="665" name="Google Shape;665;p85"/>
          <p:cNvPicPr preferRelativeResize="0"/>
          <p:nvPr/>
        </p:nvPicPr>
        <p:blipFill rotWithShape="1">
          <a:blip r:embed="rId3">
            <a:alphaModFix/>
          </a:blip>
          <a:srcRect/>
          <a:stretch/>
        </p:blipFill>
        <p:spPr>
          <a:xfrm rot="7839725">
            <a:off x="702585" y="2220843"/>
            <a:ext cx="1737407" cy="16157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6"/>
        <p:cNvGrpSpPr/>
        <p:nvPr/>
      </p:nvGrpSpPr>
      <p:grpSpPr>
        <a:xfrm>
          <a:off x="0" y="0"/>
          <a:ext cx="0" cy="0"/>
          <a:chOff x="0" y="0"/>
          <a:chExt cx="0" cy="0"/>
        </a:xfrm>
      </p:grpSpPr>
      <p:sp>
        <p:nvSpPr>
          <p:cNvPr id="207" name="Google Shape;207;p32"/>
          <p:cNvSpPr/>
          <p:nvPr/>
        </p:nvSpPr>
        <p:spPr>
          <a:xfrm>
            <a:off x="959760" y="1276198"/>
            <a:ext cx="2207100" cy="1241700"/>
          </a:xfrm>
          <a:prstGeom prst="ellipse">
            <a:avLst/>
          </a:pr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208" name="Google Shape;208;p32"/>
          <p:cNvSpPr txBox="1">
            <a:spLocks noGrp="1"/>
          </p:cNvSpPr>
          <p:nvPr>
            <p:ph type="title"/>
          </p:nvPr>
        </p:nvSpPr>
        <p:spPr>
          <a:xfrm>
            <a:off x="603425" y="3037600"/>
            <a:ext cx="4213500" cy="1994100"/>
          </a:xfrm>
          <a:prstGeom prst="rect">
            <a:avLst/>
          </a:prstGeom>
          <a:noFill/>
          <a:ln>
            <a:noFill/>
          </a:ln>
        </p:spPr>
        <p:txBody>
          <a:bodyPr spcFirstLastPara="1" wrap="square" lIns="126300" tIns="126300" rIns="126300" bIns="126300" anchor="ctr" anchorCtr="0">
            <a:noAutofit/>
          </a:bodyPr>
          <a:lstStyle/>
          <a:p>
            <a:pPr lvl="0"/>
            <a:r>
              <a:rPr lang="el-GR" sz="3700" dirty="0">
                <a:solidFill>
                  <a:schemeClr val="accent1"/>
                </a:solidFill>
              </a:rPr>
              <a:t>Βασικά στοιχεία λεκτικής και μη λεκτικής επικοινωνίας</a:t>
            </a:r>
            <a:endParaRPr sz="3700" dirty="0"/>
          </a:p>
        </p:txBody>
      </p:sp>
      <p:sp>
        <p:nvSpPr>
          <p:cNvPr id="209" name="Google Shape;209;p32"/>
          <p:cNvSpPr txBox="1">
            <a:spLocks noGrp="1"/>
          </p:cNvSpPr>
          <p:nvPr>
            <p:ph type="title" idx="2"/>
          </p:nvPr>
        </p:nvSpPr>
        <p:spPr>
          <a:xfrm>
            <a:off x="977741" y="1123789"/>
            <a:ext cx="2171100" cy="14964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8300"/>
              <a:buNone/>
            </a:pPr>
            <a:r>
              <a:rPr lang="en"/>
              <a:t>01</a:t>
            </a:r>
            <a:endParaRPr/>
          </a:p>
        </p:txBody>
      </p:sp>
      <p:sp>
        <p:nvSpPr>
          <p:cNvPr id="210" name="Google Shape;210;p32"/>
          <p:cNvSpPr txBox="1">
            <a:spLocks noGrp="1"/>
          </p:cNvSpPr>
          <p:nvPr>
            <p:ph type="subTitle" idx="1"/>
          </p:nvPr>
        </p:nvSpPr>
        <p:spPr>
          <a:xfrm>
            <a:off x="1279360" y="6880622"/>
            <a:ext cx="4629600" cy="10740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2000"/>
              <a:buNone/>
            </a:pPr>
            <a:r>
              <a:rPr lang="en">
                <a:solidFill>
                  <a:schemeClr val="accent1"/>
                </a:solidFill>
              </a:rPr>
              <a:t>Definition, importance and communication process</a:t>
            </a:r>
            <a:endParaRPr>
              <a:solidFill>
                <a:schemeClr val="accent1"/>
              </a:solidFill>
            </a:endParaRPr>
          </a:p>
          <a:p>
            <a:pPr marL="0" lvl="0" indent="0" algn="l" rtl="0">
              <a:lnSpc>
                <a:spcPct val="100000"/>
              </a:lnSpc>
              <a:spcBef>
                <a:spcPts val="0"/>
              </a:spcBef>
              <a:spcAft>
                <a:spcPts val="0"/>
              </a:spcAft>
              <a:buSzPts val="2000"/>
              <a:buNone/>
            </a:pPr>
            <a:endParaRPr/>
          </a:p>
        </p:txBody>
      </p:sp>
      <p:pic>
        <p:nvPicPr>
          <p:cNvPr id="211" name="Google Shape;211;p32"/>
          <p:cNvPicPr preferRelativeResize="0"/>
          <p:nvPr/>
        </p:nvPicPr>
        <p:blipFill>
          <a:blip r:embed="rId3">
            <a:alphaModFix/>
          </a:blip>
          <a:stretch>
            <a:fillRect/>
          </a:stretch>
        </p:blipFill>
        <p:spPr>
          <a:xfrm>
            <a:off x="5547545" y="1749400"/>
            <a:ext cx="6641403" cy="3236389"/>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69"/>
        <p:cNvGrpSpPr/>
        <p:nvPr/>
      </p:nvGrpSpPr>
      <p:grpSpPr>
        <a:xfrm>
          <a:off x="0" y="0"/>
          <a:ext cx="0" cy="0"/>
          <a:chOff x="0" y="0"/>
          <a:chExt cx="0" cy="0"/>
        </a:xfrm>
      </p:grpSpPr>
      <p:sp>
        <p:nvSpPr>
          <p:cNvPr id="670" name="Google Shape;670;p86"/>
          <p:cNvSpPr/>
          <p:nvPr/>
        </p:nvSpPr>
        <p:spPr>
          <a:xfrm>
            <a:off x="959760" y="1276198"/>
            <a:ext cx="2207100" cy="1241700"/>
          </a:xfrm>
          <a:prstGeom prst="ellipse">
            <a:avLst/>
          </a:pr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671" name="Google Shape;671;p86"/>
          <p:cNvSpPr txBox="1">
            <a:spLocks noGrp="1"/>
          </p:cNvSpPr>
          <p:nvPr>
            <p:ph type="title"/>
          </p:nvPr>
        </p:nvSpPr>
        <p:spPr>
          <a:xfrm>
            <a:off x="603425" y="3037600"/>
            <a:ext cx="4213500" cy="1994100"/>
          </a:xfrm>
          <a:prstGeom prst="rect">
            <a:avLst/>
          </a:prstGeom>
          <a:noFill/>
          <a:ln>
            <a:noFill/>
          </a:ln>
        </p:spPr>
        <p:txBody>
          <a:bodyPr spcFirstLastPara="1" wrap="square" lIns="126300" tIns="126300" rIns="126300" bIns="126300" anchor="ctr" anchorCtr="0">
            <a:noAutofit/>
          </a:bodyPr>
          <a:lstStyle/>
          <a:p>
            <a:pPr lvl="0"/>
            <a:r>
              <a:rPr lang="el-GR" sz="4800" dirty="0">
                <a:solidFill>
                  <a:schemeClr val="accent1"/>
                </a:solidFill>
              </a:rPr>
              <a:t>Χρήσιμοι σύνδεσμοι</a:t>
            </a:r>
            <a:endParaRPr sz="4800" dirty="0">
              <a:solidFill>
                <a:schemeClr val="accent1"/>
              </a:solidFill>
            </a:endParaRPr>
          </a:p>
        </p:txBody>
      </p:sp>
      <p:sp>
        <p:nvSpPr>
          <p:cNvPr id="672" name="Google Shape;672;p86"/>
          <p:cNvSpPr txBox="1">
            <a:spLocks noGrp="1"/>
          </p:cNvSpPr>
          <p:nvPr>
            <p:ph type="title" idx="2"/>
          </p:nvPr>
        </p:nvSpPr>
        <p:spPr>
          <a:xfrm>
            <a:off x="977741" y="1123789"/>
            <a:ext cx="2171100" cy="14964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8300"/>
              <a:buNone/>
            </a:pPr>
            <a:r>
              <a:rPr lang="en"/>
              <a:t>07</a:t>
            </a:r>
            <a:endParaRPr/>
          </a:p>
        </p:txBody>
      </p:sp>
      <p:sp>
        <p:nvSpPr>
          <p:cNvPr id="673" name="Google Shape;673;p86"/>
          <p:cNvSpPr txBox="1">
            <a:spLocks noGrp="1"/>
          </p:cNvSpPr>
          <p:nvPr>
            <p:ph type="subTitle" idx="1"/>
          </p:nvPr>
        </p:nvSpPr>
        <p:spPr>
          <a:xfrm>
            <a:off x="1279360" y="6880622"/>
            <a:ext cx="4629600" cy="10740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2000"/>
              <a:buNone/>
            </a:pPr>
            <a:r>
              <a:rPr lang="en">
                <a:solidFill>
                  <a:schemeClr val="accent1"/>
                </a:solidFill>
              </a:rPr>
              <a:t>Definition, importance and communication process</a:t>
            </a:r>
            <a:endParaRPr>
              <a:solidFill>
                <a:schemeClr val="accent1"/>
              </a:solidFill>
            </a:endParaRPr>
          </a:p>
          <a:p>
            <a:pPr marL="0" lvl="0" indent="0" algn="l" rtl="0">
              <a:lnSpc>
                <a:spcPct val="100000"/>
              </a:lnSpc>
              <a:spcBef>
                <a:spcPts val="0"/>
              </a:spcBef>
              <a:spcAft>
                <a:spcPts val="0"/>
              </a:spcAft>
              <a:buSzPts val="2000"/>
              <a:buNone/>
            </a:pPr>
            <a:endParaRPr/>
          </a:p>
        </p:txBody>
      </p:sp>
      <p:pic>
        <p:nvPicPr>
          <p:cNvPr id="674" name="Google Shape;674;p86"/>
          <p:cNvPicPr preferRelativeResize="0"/>
          <p:nvPr/>
        </p:nvPicPr>
        <p:blipFill>
          <a:blip r:embed="rId3">
            <a:alphaModFix/>
          </a:blip>
          <a:stretch>
            <a:fillRect/>
          </a:stretch>
        </p:blipFill>
        <p:spPr>
          <a:xfrm>
            <a:off x="5547545" y="1749400"/>
            <a:ext cx="6641403" cy="3236389"/>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78"/>
        <p:cNvGrpSpPr/>
        <p:nvPr/>
      </p:nvGrpSpPr>
      <p:grpSpPr>
        <a:xfrm>
          <a:off x="0" y="0"/>
          <a:ext cx="0" cy="0"/>
          <a:chOff x="0" y="0"/>
          <a:chExt cx="0" cy="0"/>
        </a:xfrm>
      </p:grpSpPr>
      <p:sp>
        <p:nvSpPr>
          <p:cNvPr id="679" name="Google Shape;679;p87"/>
          <p:cNvSpPr txBox="1">
            <a:spLocks noGrp="1"/>
          </p:cNvSpPr>
          <p:nvPr>
            <p:ph type="body" idx="1"/>
          </p:nvPr>
        </p:nvSpPr>
        <p:spPr>
          <a:xfrm>
            <a:off x="701040" y="1712366"/>
            <a:ext cx="10630019" cy="4525873"/>
          </a:xfrm>
          <a:prstGeom prst="rect">
            <a:avLst/>
          </a:prstGeom>
          <a:noFill/>
          <a:ln>
            <a:noFill/>
          </a:ln>
        </p:spPr>
        <p:txBody>
          <a:bodyPr spcFirstLastPara="1" wrap="square" lIns="126300" tIns="126300" rIns="126300" bIns="126300" anchor="t" anchorCtr="0">
            <a:noAutofit/>
          </a:bodyPr>
          <a:lstStyle/>
          <a:p>
            <a:pPr marL="469900" lvl="0" indent="-349250">
              <a:spcBef>
                <a:spcPts val="400"/>
              </a:spcBef>
              <a:buClr>
                <a:srgbClr val="1F1F1F"/>
              </a:buClr>
              <a:buSzPts val="1900"/>
            </a:pPr>
            <a:r>
              <a:rPr lang="en" sz="1900"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World Wide Web Consortium (W3C) Web Accessibility Initiative (WAI)</a:t>
            </a:r>
            <a:r>
              <a:rPr lang="en" sz="1900" dirty="0">
                <a:solidFill>
                  <a:srgbClr val="1F1F1F"/>
                </a:solidFill>
                <a:latin typeface="Arial"/>
                <a:ea typeface="Arial"/>
                <a:cs typeface="Arial"/>
                <a:sym typeface="Arial"/>
              </a:rPr>
              <a:t>: </a:t>
            </a:r>
            <a:r>
              <a:rPr lang="el-GR" sz="1900" dirty="0">
                <a:solidFill>
                  <a:srgbClr val="1F1F1F"/>
                </a:solidFill>
              </a:rPr>
              <a:t>Το W3C WAI προσφέρει ολοκληρωμένες κατευθυντήριες γραμμές και πόρους που στοχεύουν στο να κάνουν το διαδικτυακό περιεχόμενο προσβάσιμο σε άτομα με αναπηρίες. Τα υλικά τους παρέχουν σε βάθος πληροφορίες σχετικά με τα πρότυπα προσβασιμότητας στο διαδίκτυο</a:t>
            </a:r>
            <a:r>
              <a:rPr lang="en" sz="1900" dirty="0">
                <a:solidFill>
                  <a:srgbClr val="1F1F1F"/>
                </a:solidFill>
                <a:latin typeface="Arial"/>
                <a:ea typeface="Arial"/>
                <a:cs typeface="Arial"/>
                <a:sym typeface="Arial"/>
              </a:rPr>
              <a:t>.</a:t>
            </a:r>
            <a:endParaRPr sz="1900" dirty="0">
              <a:solidFill>
                <a:srgbClr val="1F1F1F"/>
              </a:solidFill>
              <a:latin typeface="Arial"/>
              <a:ea typeface="Arial"/>
              <a:cs typeface="Arial"/>
              <a:sym typeface="Arial"/>
            </a:endParaRPr>
          </a:p>
          <a:p>
            <a:pPr marL="469900" lvl="0" indent="-349250">
              <a:buClr>
                <a:srgbClr val="1F1F1F"/>
              </a:buClr>
              <a:buSzPts val="1900"/>
            </a:pPr>
            <a:r>
              <a:rPr lang="en" sz="1900" u="sng"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Disability Rights Education &amp; Defense Fund (DREDF):</a:t>
            </a:r>
            <a:r>
              <a:rPr lang="en" sz="1900" dirty="0">
                <a:solidFill>
                  <a:srgbClr val="1F1F1F"/>
                </a:solidFill>
                <a:latin typeface="Arial"/>
                <a:ea typeface="Arial"/>
                <a:cs typeface="Arial"/>
                <a:sym typeface="Arial"/>
              </a:rPr>
              <a:t> </a:t>
            </a:r>
            <a:r>
              <a:rPr lang="el-GR" sz="1900" dirty="0">
                <a:solidFill>
                  <a:srgbClr val="1F1F1F"/>
                </a:solidFill>
              </a:rPr>
              <a:t>Το DREDF παρέχει πληθώρα πόρων που καλύπτουν την αναπηρία και την επικοινωνία. Οι οδηγοί τους περιλαμβάνουν πολύτιμες πληροφορίες σχετικά με την προσβάσιμη διαδικτυακή μάθηση, καθιστώντας την ζωτικό πόρο για την κατανόηση της συμμετοχικότητας στην ψηφιακή εκπαίδευση</a:t>
            </a:r>
            <a:r>
              <a:rPr lang="en" sz="1900" dirty="0">
                <a:solidFill>
                  <a:srgbClr val="1F1F1F"/>
                </a:solidFill>
                <a:latin typeface="Arial"/>
                <a:ea typeface="Arial"/>
                <a:cs typeface="Arial"/>
                <a:sym typeface="Arial"/>
              </a:rPr>
              <a:t>.</a:t>
            </a:r>
            <a:endParaRPr sz="1900" dirty="0">
              <a:solidFill>
                <a:srgbClr val="1F1F1F"/>
              </a:solidFill>
              <a:latin typeface="Arial"/>
              <a:ea typeface="Arial"/>
              <a:cs typeface="Arial"/>
              <a:sym typeface="Arial"/>
            </a:endParaRPr>
          </a:p>
          <a:p>
            <a:pPr marL="469900" lvl="0" indent="-349250">
              <a:buClr>
                <a:srgbClr val="1F1F1F"/>
              </a:buClr>
              <a:buSzPts val="1900"/>
            </a:pPr>
            <a:r>
              <a:rPr lang="en" sz="1900" u="sng" dirty="0">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National Center for Accessible Media (NCAM)</a:t>
            </a:r>
            <a:r>
              <a:rPr lang="en" sz="1900" dirty="0">
                <a:solidFill>
                  <a:srgbClr val="1F1F1F"/>
                </a:solidFill>
                <a:latin typeface="Arial"/>
                <a:ea typeface="Arial"/>
                <a:cs typeface="Arial"/>
                <a:sym typeface="Arial"/>
              </a:rPr>
              <a:t>: </a:t>
            </a:r>
            <a:r>
              <a:rPr lang="el-GR" sz="1900" dirty="0">
                <a:solidFill>
                  <a:srgbClr val="1F1F1F"/>
                </a:solidFill>
              </a:rPr>
              <a:t>Το NCAM προσφέρει πόρους που επικεντρώνονται σε προσβάσιμο εκπαιδευτικό υλικό. Ο οδηγός τους για τη δημιουργία προσβάσιμων βίντεο είναι ιδιαίτερα χρήσιμος για εκπαιδευτικούς που στοχεύουν στην ενίσχυση της συμμετοχικότητας του περιεχομένου πολυμέσων τους</a:t>
            </a:r>
            <a:r>
              <a:rPr lang="en" sz="1900" dirty="0">
                <a:solidFill>
                  <a:srgbClr val="1F1F1F"/>
                </a:solidFill>
                <a:latin typeface="Arial"/>
                <a:ea typeface="Arial"/>
                <a:cs typeface="Arial"/>
                <a:sym typeface="Arial"/>
              </a:rPr>
              <a:t>.</a:t>
            </a:r>
            <a:endParaRPr u="sng" dirty="0">
              <a:solidFill>
                <a:schemeClr val="lt2"/>
              </a:solidFill>
            </a:endParaRPr>
          </a:p>
        </p:txBody>
      </p:sp>
      <p:sp>
        <p:nvSpPr>
          <p:cNvPr id="680" name="Google Shape;680;p87"/>
          <p:cNvSpPr/>
          <p:nvPr/>
        </p:nvSpPr>
        <p:spPr>
          <a:xfrm>
            <a:off x="-245972" y="6003438"/>
            <a:ext cx="1128807" cy="1129173"/>
          </a:xfrm>
          <a:custGeom>
            <a:avLst/>
            <a:gdLst/>
            <a:ahLst/>
            <a:cxnLst/>
            <a:rect l="l" t="t" r="r" b="b"/>
            <a:pathLst>
              <a:path w="69971" h="69972" extrusionOk="0">
                <a:moveTo>
                  <a:pt x="29636" y="0"/>
                </a:moveTo>
                <a:lnTo>
                  <a:pt x="30061" y="21004"/>
                </a:lnTo>
                <a:lnTo>
                  <a:pt x="30061" y="21004"/>
                </a:lnTo>
                <a:lnTo>
                  <a:pt x="17204" y="4408"/>
                </a:lnTo>
                <a:lnTo>
                  <a:pt x="25563" y="24530"/>
                </a:lnTo>
                <a:lnTo>
                  <a:pt x="25563" y="24530"/>
                </a:lnTo>
                <a:lnTo>
                  <a:pt x="6474" y="14013"/>
                </a:lnTo>
                <a:lnTo>
                  <a:pt x="21611" y="28603"/>
                </a:lnTo>
                <a:lnTo>
                  <a:pt x="760" y="25928"/>
                </a:lnTo>
                <a:lnTo>
                  <a:pt x="20912" y="34226"/>
                </a:lnTo>
                <a:lnTo>
                  <a:pt x="0" y="40335"/>
                </a:lnTo>
                <a:lnTo>
                  <a:pt x="21004" y="39910"/>
                </a:lnTo>
                <a:lnTo>
                  <a:pt x="4377" y="52767"/>
                </a:lnTo>
                <a:lnTo>
                  <a:pt x="24499" y="44378"/>
                </a:lnTo>
                <a:lnTo>
                  <a:pt x="24499" y="44378"/>
                </a:lnTo>
                <a:lnTo>
                  <a:pt x="14012" y="63497"/>
                </a:lnTo>
                <a:lnTo>
                  <a:pt x="28572" y="48360"/>
                </a:lnTo>
                <a:lnTo>
                  <a:pt x="25928" y="69211"/>
                </a:lnTo>
                <a:lnTo>
                  <a:pt x="34226" y="49029"/>
                </a:lnTo>
                <a:lnTo>
                  <a:pt x="40305" y="69971"/>
                </a:lnTo>
                <a:lnTo>
                  <a:pt x="39910" y="48968"/>
                </a:lnTo>
                <a:lnTo>
                  <a:pt x="39910" y="48968"/>
                </a:lnTo>
                <a:lnTo>
                  <a:pt x="52767" y="65594"/>
                </a:lnTo>
                <a:lnTo>
                  <a:pt x="44378" y="45472"/>
                </a:lnTo>
                <a:lnTo>
                  <a:pt x="63497" y="55959"/>
                </a:lnTo>
                <a:lnTo>
                  <a:pt x="48329" y="41399"/>
                </a:lnTo>
                <a:lnTo>
                  <a:pt x="69181" y="44044"/>
                </a:lnTo>
                <a:lnTo>
                  <a:pt x="69181" y="44044"/>
                </a:lnTo>
                <a:lnTo>
                  <a:pt x="49028" y="35746"/>
                </a:lnTo>
                <a:lnTo>
                  <a:pt x="69971" y="29636"/>
                </a:lnTo>
                <a:lnTo>
                  <a:pt x="48937" y="30062"/>
                </a:lnTo>
                <a:lnTo>
                  <a:pt x="65564" y="17204"/>
                </a:lnTo>
                <a:lnTo>
                  <a:pt x="65564" y="17204"/>
                </a:lnTo>
                <a:lnTo>
                  <a:pt x="45442" y="25594"/>
                </a:lnTo>
                <a:lnTo>
                  <a:pt x="55928" y="6475"/>
                </a:lnTo>
                <a:lnTo>
                  <a:pt x="41369" y="21612"/>
                </a:lnTo>
                <a:lnTo>
                  <a:pt x="44043" y="791"/>
                </a:lnTo>
                <a:lnTo>
                  <a:pt x="35745" y="20943"/>
                </a:lnTo>
                <a:lnTo>
                  <a:pt x="29636" y="0"/>
                </a:lnTo>
                <a:close/>
              </a:path>
            </a:pathLst>
          </a:cu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81" name="Google Shape;681;p87"/>
          <p:cNvSpPr txBox="1"/>
          <p:nvPr/>
        </p:nvSpPr>
        <p:spPr>
          <a:xfrm>
            <a:off x="1552404" y="422227"/>
            <a:ext cx="9676800" cy="763500"/>
          </a:xfrm>
          <a:prstGeom prst="rect">
            <a:avLst/>
          </a:prstGeom>
          <a:solidFill>
            <a:srgbClr val="5F7D95"/>
          </a:solidFill>
          <a:ln>
            <a:noFill/>
          </a:ln>
        </p:spPr>
        <p:txBody>
          <a:bodyPr spcFirstLastPara="1" wrap="square" lIns="126300" tIns="126300" rIns="126300" bIns="126300" anchor="ctr" anchorCtr="0">
            <a:noAutofit/>
          </a:bodyPr>
          <a:lstStyle/>
          <a:p>
            <a:pPr lvl="0" algn="ctr"/>
            <a:r>
              <a:rPr lang="el-GR" sz="4400" dirty="0">
                <a:solidFill>
                  <a:srgbClr val="F2F2F2"/>
                </a:solidFill>
                <a:latin typeface="Lexend"/>
                <a:ea typeface="Lexend"/>
                <a:cs typeface="Lexend"/>
                <a:sym typeface="Lexend"/>
              </a:rPr>
              <a:t>Χρήσιμοι σύνδεσμοι</a:t>
            </a:r>
            <a:endParaRPr sz="4400" dirty="0">
              <a:solidFill>
                <a:srgbClr val="F2F2F2"/>
              </a:solidFill>
              <a:latin typeface="Lexend"/>
              <a:ea typeface="Lexend"/>
              <a:cs typeface="Lexend"/>
              <a:sym typeface="Lexend"/>
            </a:endParaRPr>
          </a:p>
        </p:txBody>
      </p:sp>
      <p:sp>
        <p:nvSpPr>
          <p:cNvPr id="682" name="Google Shape;682;p87"/>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86"/>
        <p:cNvGrpSpPr/>
        <p:nvPr/>
      </p:nvGrpSpPr>
      <p:grpSpPr>
        <a:xfrm>
          <a:off x="0" y="0"/>
          <a:ext cx="0" cy="0"/>
          <a:chOff x="0" y="0"/>
          <a:chExt cx="0" cy="0"/>
        </a:xfrm>
      </p:grpSpPr>
      <p:sp>
        <p:nvSpPr>
          <p:cNvPr id="687" name="Google Shape;687;p88"/>
          <p:cNvSpPr txBox="1">
            <a:spLocks noGrp="1"/>
          </p:cNvSpPr>
          <p:nvPr>
            <p:ph type="body" idx="1"/>
          </p:nvPr>
        </p:nvSpPr>
        <p:spPr>
          <a:xfrm>
            <a:off x="959759" y="1712366"/>
            <a:ext cx="10371300" cy="4620767"/>
          </a:xfrm>
          <a:prstGeom prst="rect">
            <a:avLst/>
          </a:prstGeom>
          <a:noFill/>
          <a:ln>
            <a:noFill/>
          </a:ln>
        </p:spPr>
        <p:txBody>
          <a:bodyPr spcFirstLastPara="1" wrap="square" lIns="126300" tIns="126300" rIns="126300" bIns="126300" anchor="t" anchorCtr="0">
            <a:noAutofit/>
          </a:bodyPr>
          <a:lstStyle/>
          <a:p>
            <a:pPr marL="469900" lvl="0" indent="-349250">
              <a:spcBef>
                <a:spcPts val="400"/>
              </a:spcBef>
              <a:buClr>
                <a:srgbClr val="1F1F1F"/>
              </a:buClr>
              <a:buSzPts val="1900"/>
            </a:pPr>
            <a:r>
              <a:rPr lang="en" sz="1900"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CAST: Universal Design for Learning:</a:t>
            </a:r>
            <a:r>
              <a:rPr lang="en" sz="1900" dirty="0">
                <a:solidFill>
                  <a:srgbClr val="1F1F1F"/>
                </a:solidFill>
                <a:latin typeface="Arial"/>
                <a:ea typeface="Arial"/>
                <a:cs typeface="Arial"/>
                <a:sym typeface="Arial"/>
              </a:rPr>
              <a:t> </a:t>
            </a:r>
            <a:r>
              <a:rPr lang="el-GR" sz="1900" dirty="0">
                <a:solidFill>
                  <a:srgbClr val="1F1F1F"/>
                </a:solidFill>
              </a:rPr>
              <a:t>Το CAST είναι πρωτοπόρος στον Καθολικό Σχεδιασμό για Μάθηση (UDL). Ο ιστότοπός τους παρέχει εκτεταμένους πόρους, ερευνητικά άρθρα και πρακτικά εργαλεία για την εφαρμογή των αρχών UDL, εξασφαλίζοντας εκπαίδευση χωρίς αποκλεισμούς για όλους</a:t>
            </a:r>
            <a:r>
              <a:rPr lang="en" sz="1900" dirty="0">
                <a:solidFill>
                  <a:srgbClr val="1F1F1F"/>
                </a:solidFill>
                <a:latin typeface="Arial"/>
                <a:ea typeface="Arial"/>
                <a:cs typeface="Arial"/>
                <a:sym typeface="Arial"/>
              </a:rPr>
              <a:t>.</a:t>
            </a:r>
            <a:endParaRPr sz="1900" dirty="0"/>
          </a:p>
          <a:p>
            <a:pPr marL="469900" lvl="0" indent="-349250">
              <a:buClr>
                <a:srgbClr val="1F1F1F"/>
              </a:buClr>
              <a:buSzPts val="1900"/>
            </a:pPr>
            <a:r>
              <a:rPr lang="en" sz="1900" u="sng"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WebAIM: Web Accessibility in Mind</a:t>
            </a:r>
            <a:r>
              <a:rPr lang="en" sz="1900" dirty="0">
                <a:solidFill>
                  <a:srgbClr val="1F1F1F"/>
                </a:solidFill>
                <a:latin typeface="Arial"/>
                <a:ea typeface="Arial"/>
                <a:cs typeface="Arial"/>
                <a:sym typeface="Arial"/>
              </a:rPr>
              <a:t>: </a:t>
            </a:r>
            <a:r>
              <a:rPr lang="el-GR" sz="1900" dirty="0">
                <a:solidFill>
                  <a:srgbClr val="1F1F1F"/>
                </a:solidFill>
              </a:rPr>
              <a:t>Το WebAIM είναι μια κορυφαία αρχή για την προσβασιμότητα στο διαδίκτυο. Ο ιστότοπός τους προσφέρει μια πληθώρα άρθρων, σεμιναρίων και εργαλείων αξιολόγησης που αποσκοπούν στην προσβασιμότητα του περιεχομένου ιστού. Είναι ένας πολύτιμος πόρος για την κατανόηση των τεχνικών πτυχών της ψηφιακής προσβασιμότητας</a:t>
            </a:r>
            <a:r>
              <a:rPr lang="en" sz="1900" dirty="0">
                <a:solidFill>
                  <a:srgbClr val="1F1F1F"/>
                </a:solidFill>
                <a:latin typeface="Arial"/>
                <a:ea typeface="Arial"/>
                <a:cs typeface="Arial"/>
                <a:sym typeface="Arial"/>
              </a:rPr>
              <a:t>.</a:t>
            </a:r>
            <a:endParaRPr sz="1900" dirty="0">
              <a:solidFill>
                <a:srgbClr val="1F1F1F"/>
              </a:solidFill>
              <a:latin typeface="Arial"/>
              <a:ea typeface="Arial"/>
              <a:cs typeface="Arial"/>
              <a:sym typeface="Arial"/>
            </a:endParaRPr>
          </a:p>
          <a:p>
            <a:pPr marL="469900" lvl="0" indent="-349250">
              <a:buClr>
                <a:srgbClr val="1F1F1F"/>
              </a:buClr>
              <a:buSzPts val="1900"/>
            </a:pPr>
            <a:r>
              <a:rPr lang="en" sz="1900" u="sng" dirty="0">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Center on Online Learning and </a:t>
            </a:r>
            <a:r>
              <a:rPr lang="en" sz="1900" u="sng" dirty="0">
                <a:solidFill>
                  <a:srgbClr val="1155CC"/>
                </a:solidFill>
                <a:hlinkClick r:id="rId5">
                  <a:extLst>
                    <a:ext uri="{A12FA001-AC4F-418D-AE19-62706E023703}">
                      <ahyp:hlinkClr xmlns:ahyp="http://schemas.microsoft.com/office/drawing/2018/hyperlinkcolor" val="tx"/>
                    </a:ext>
                  </a:extLst>
                </a:hlinkClick>
              </a:rPr>
              <a:t>people</a:t>
            </a:r>
            <a:r>
              <a:rPr lang="en" sz="1900" u="sng" dirty="0">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 with Disabilities:</a:t>
            </a:r>
            <a:r>
              <a:rPr lang="en" sz="1900" dirty="0">
                <a:solidFill>
                  <a:srgbClr val="1F1F1F"/>
                </a:solidFill>
                <a:latin typeface="Arial"/>
                <a:ea typeface="Arial"/>
                <a:cs typeface="Arial"/>
                <a:sym typeface="Arial"/>
              </a:rPr>
              <a:t> </a:t>
            </a:r>
            <a:r>
              <a:rPr lang="el-GR" sz="1900" dirty="0">
                <a:solidFill>
                  <a:srgbClr val="1F1F1F"/>
                </a:solidFill>
              </a:rPr>
              <a:t>Αυτό το κέντρο επικεντρώνεται ειδικά στην ηλεκτρονική μάθηση και στα άτομα με αναπηρίες. Οι πόροι τους εμβαθύνουν σε διάφορες πτυχές της διαδικτυακής εκπαίδευσης, παρέχοντας πληροφορίες για τη δημιουργία προσβάσιμων διαδικτυακών μαθημάτων</a:t>
            </a:r>
            <a:r>
              <a:rPr lang="en" sz="1900" dirty="0">
                <a:solidFill>
                  <a:srgbClr val="1F1F1F"/>
                </a:solidFill>
                <a:latin typeface="Arial"/>
                <a:ea typeface="Arial"/>
                <a:cs typeface="Arial"/>
                <a:sym typeface="Arial"/>
              </a:rPr>
              <a:t>.</a:t>
            </a:r>
            <a:endParaRPr sz="1900" u="sng" dirty="0">
              <a:solidFill>
                <a:schemeClr val="lt2"/>
              </a:solidFill>
            </a:endParaRPr>
          </a:p>
        </p:txBody>
      </p:sp>
      <p:sp>
        <p:nvSpPr>
          <p:cNvPr id="688" name="Google Shape;688;p88"/>
          <p:cNvSpPr/>
          <p:nvPr/>
        </p:nvSpPr>
        <p:spPr>
          <a:xfrm>
            <a:off x="-245972" y="6003438"/>
            <a:ext cx="1128807" cy="1129173"/>
          </a:xfrm>
          <a:custGeom>
            <a:avLst/>
            <a:gdLst/>
            <a:ahLst/>
            <a:cxnLst/>
            <a:rect l="l" t="t" r="r" b="b"/>
            <a:pathLst>
              <a:path w="69971" h="69972" extrusionOk="0">
                <a:moveTo>
                  <a:pt x="29636" y="0"/>
                </a:moveTo>
                <a:lnTo>
                  <a:pt x="30061" y="21004"/>
                </a:lnTo>
                <a:lnTo>
                  <a:pt x="30061" y="21004"/>
                </a:lnTo>
                <a:lnTo>
                  <a:pt x="17204" y="4408"/>
                </a:lnTo>
                <a:lnTo>
                  <a:pt x="25563" y="24530"/>
                </a:lnTo>
                <a:lnTo>
                  <a:pt x="25563" y="24530"/>
                </a:lnTo>
                <a:lnTo>
                  <a:pt x="6474" y="14013"/>
                </a:lnTo>
                <a:lnTo>
                  <a:pt x="21611" y="28603"/>
                </a:lnTo>
                <a:lnTo>
                  <a:pt x="760" y="25928"/>
                </a:lnTo>
                <a:lnTo>
                  <a:pt x="20912" y="34226"/>
                </a:lnTo>
                <a:lnTo>
                  <a:pt x="0" y="40335"/>
                </a:lnTo>
                <a:lnTo>
                  <a:pt x="21004" y="39910"/>
                </a:lnTo>
                <a:lnTo>
                  <a:pt x="4377" y="52767"/>
                </a:lnTo>
                <a:lnTo>
                  <a:pt x="24499" y="44378"/>
                </a:lnTo>
                <a:lnTo>
                  <a:pt x="24499" y="44378"/>
                </a:lnTo>
                <a:lnTo>
                  <a:pt x="14012" y="63497"/>
                </a:lnTo>
                <a:lnTo>
                  <a:pt x="28572" y="48360"/>
                </a:lnTo>
                <a:lnTo>
                  <a:pt x="25928" y="69211"/>
                </a:lnTo>
                <a:lnTo>
                  <a:pt x="34226" y="49029"/>
                </a:lnTo>
                <a:lnTo>
                  <a:pt x="40305" y="69971"/>
                </a:lnTo>
                <a:lnTo>
                  <a:pt x="39910" y="48968"/>
                </a:lnTo>
                <a:lnTo>
                  <a:pt x="39910" y="48968"/>
                </a:lnTo>
                <a:lnTo>
                  <a:pt x="52767" y="65594"/>
                </a:lnTo>
                <a:lnTo>
                  <a:pt x="44378" y="45472"/>
                </a:lnTo>
                <a:lnTo>
                  <a:pt x="63497" y="55959"/>
                </a:lnTo>
                <a:lnTo>
                  <a:pt x="48329" y="41399"/>
                </a:lnTo>
                <a:lnTo>
                  <a:pt x="69181" y="44044"/>
                </a:lnTo>
                <a:lnTo>
                  <a:pt x="69181" y="44044"/>
                </a:lnTo>
                <a:lnTo>
                  <a:pt x="49028" y="35746"/>
                </a:lnTo>
                <a:lnTo>
                  <a:pt x="69971" y="29636"/>
                </a:lnTo>
                <a:lnTo>
                  <a:pt x="48937" y="30062"/>
                </a:lnTo>
                <a:lnTo>
                  <a:pt x="65564" y="17204"/>
                </a:lnTo>
                <a:lnTo>
                  <a:pt x="65564" y="17204"/>
                </a:lnTo>
                <a:lnTo>
                  <a:pt x="45442" y="25594"/>
                </a:lnTo>
                <a:lnTo>
                  <a:pt x="55928" y="6475"/>
                </a:lnTo>
                <a:lnTo>
                  <a:pt x="41369" y="21612"/>
                </a:lnTo>
                <a:lnTo>
                  <a:pt x="44043" y="791"/>
                </a:lnTo>
                <a:lnTo>
                  <a:pt x="35745" y="20943"/>
                </a:lnTo>
                <a:lnTo>
                  <a:pt x="29636" y="0"/>
                </a:lnTo>
                <a:close/>
              </a:path>
            </a:pathLst>
          </a:cu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89" name="Google Shape;689;p88"/>
          <p:cNvSpPr txBox="1"/>
          <p:nvPr/>
        </p:nvSpPr>
        <p:spPr>
          <a:xfrm>
            <a:off x="1552404" y="422227"/>
            <a:ext cx="9676800" cy="763500"/>
          </a:xfrm>
          <a:prstGeom prst="rect">
            <a:avLst/>
          </a:prstGeom>
          <a:solidFill>
            <a:srgbClr val="5F7D95"/>
          </a:solidFill>
          <a:ln>
            <a:noFill/>
          </a:ln>
        </p:spPr>
        <p:txBody>
          <a:bodyPr spcFirstLastPara="1" wrap="square" lIns="126300" tIns="126300" rIns="126300" bIns="126300" anchor="ctr" anchorCtr="0">
            <a:noAutofit/>
          </a:bodyPr>
          <a:lstStyle/>
          <a:p>
            <a:pPr lvl="0" algn="ctr"/>
            <a:r>
              <a:rPr lang="el-GR" sz="4400" dirty="0">
                <a:solidFill>
                  <a:srgbClr val="F2F2F2"/>
                </a:solidFill>
                <a:latin typeface="Lexend"/>
                <a:ea typeface="Lexend"/>
                <a:cs typeface="Lexend"/>
                <a:sym typeface="Lexend"/>
              </a:rPr>
              <a:t>Χρήσιμοι σύνδεσμοι</a:t>
            </a:r>
            <a:endParaRPr sz="4400" dirty="0">
              <a:solidFill>
                <a:srgbClr val="F2F2F2"/>
              </a:solidFill>
              <a:latin typeface="Lexend"/>
              <a:ea typeface="Lexend"/>
              <a:cs typeface="Lexend"/>
              <a:sym typeface="Lexend"/>
            </a:endParaRPr>
          </a:p>
        </p:txBody>
      </p:sp>
      <p:sp>
        <p:nvSpPr>
          <p:cNvPr id="690" name="Google Shape;690;p88"/>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pic>
        <p:nvPicPr>
          <p:cNvPr id="695" name="Google Shape;695;p89"/>
          <p:cNvPicPr preferRelativeResize="0"/>
          <p:nvPr/>
        </p:nvPicPr>
        <p:blipFill rotWithShape="1">
          <a:blip r:embed="rId3">
            <a:alphaModFix/>
          </a:blip>
          <a:srcRect t="2380" b="2380"/>
          <a:stretch/>
        </p:blipFill>
        <p:spPr>
          <a:xfrm>
            <a:off x="4952461" y="99480"/>
            <a:ext cx="2700624" cy="2572710"/>
          </a:xfrm>
          <a:prstGeom prst="rect">
            <a:avLst/>
          </a:prstGeom>
          <a:noFill/>
          <a:ln>
            <a:noFill/>
          </a:ln>
        </p:spPr>
      </p:pic>
      <p:sp>
        <p:nvSpPr>
          <p:cNvPr id="696" name="Google Shape;696;p89"/>
          <p:cNvSpPr/>
          <p:nvPr/>
        </p:nvSpPr>
        <p:spPr>
          <a:xfrm>
            <a:off x="5270681" y="4733970"/>
            <a:ext cx="6776700" cy="732600"/>
          </a:xfrm>
          <a:prstGeom prst="rect">
            <a:avLst/>
          </a:prstGeom>
          <a:solidFill>
            <a:srgbClr val="FF9900"/>
          </a:solidFill>
          <a:ln>
            <a:noFill/>
          </a:ln>
        </p:spPr>
        <p:txBody>
          <a:bodyPr spcFirstLastPara="1" wrap="square" lIns="126325" tIns="126325" rIns="126325" bIns="1263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 sz="1800" b="1" i="0" u="none" strike="noStrike" cap="none">
                <a:solidFill>
                  <a:srgbClr val="FEFEFE"/>
                </a:solidFill>
                <a:latin typeface="Antic"/>
                <a:ea typeface="Antic"/>
                <a:cs typeface="Antic"/>
                <a:sym typeface="Antic"/>
              </a:rPr>
              <a:t>Project no: 2022-1-RO01-KA220-VET-000085029</a:t>
            </a:r>
            <a:endParaRPr sz="1800" b="1" i="0" u="none" strike="noStrike" cap="none">
              <a:solidFill>
                <a:srgbClr val="FF9900"/>
              </a:solidFill>
              <a:latin typeface="Antic"/>
              <a:ea typeface="Antic"/>
              <a:cs typeface="Antic"/>
              <a:sym typeface="Antic"/>
            </a:endParaRPr>
          </a:p>
        </p:txBody>
      </p:sp>
      <p:pic>
        <p:nvPicPr>
          <p:cNvPr id="697" name="Google Shape;697;p89"/>
          <p:cNvPicPr preferRelativeResize="0"/>
          <p:nvPr/>
        </p:nvPicPr>
        <p:blipFill rotWithShape="1">
          <a:blip r:embed="rId4">
            <a:alphaModFix/>
          </a:blip>
          <a:srcRect l="2722" r="2732"/>
          <a:stretch/>
        </p:blipFill>
        <p:spPr>
          <a:xfrm>
            <a:off x="8426892" y="391891"/>
            <a:ext cx="2799375" cy="660845"/>
          </a:xfrm>
          <a:prstGeom prst="rect">
            <a:avLst/>
          </a:prstGeom>
          <a:noFill/>
          <a:ln>
            <a:noFill/>
          </a:ln>
        </p:spPr>
      </p:pic>
      <p:sp>
        <p:nvSpPr>
          <p:cNvPr id="698" name="Google Shape;698;p89"/>
          <p:cNvSpPr txBox="1"/>
          <p:nvPr/>
        </p:nvSpPr>
        <p:spPr>
          <a:xfrm>
            <a:off x="0" y="2803600"/>
            <a:ext cx="12189000" cy="2040900"/>
          </a:xfrm>
          <a:prstGeom prst="rect">
            <a:avLst/>
          </a:prstGeom>
          <a:solidFill>
            <a:srgbClr val="5F7D95"/>
          </a:solidFill>
          <a:ln>
            <a:noFill/>
          </a:ln>
        </p:spPr>
        <p:txBody>
          <a:bodyPr spcFirstLastPara="1" wrap="square" lIns="126325" tIns="126325" rIns="126325" bIns="126325"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n" sz="6500" b="1" i="0" u="none" strike="noStrike" cap="none">
                <a:solidFill>
                  <a:srgbClr val="FFFFFF"/>
                </a:solidFill>
                <a:latin typeface="Lexend"/>
                <a:ea typeface="Lexend"/>
                <a:cs typeface="Lexend"/>
                <a:sym typeface="Lexend"/>
              </a:rPr>
              <a:t>Thank you for your attention!</a:t>
            </a:r>
            <a:endParaRPr sz="2400" b="0" i="0" u="none" strike="noStrike" cap="none">
              <a:solidFill>
                <a:srgbClr val="FFFFFF"/>
              </a:solidFill>
              <a:latin typeface="Calibri"/>
              <a:ea typeface="Calibri"/>
              <a:cs typeface="Calibri"/>
              <a:sym typeface="Calibri"/>
            </a:endParaRPr>
          </a:p>
        </p:txBody>
      </p:sp>
      <p:grpSp>
        <p:nvGrpSpPr>
          <p:cNvPr id="699" name="Google Shape;699;p89"/>
          <p:cNvGrpSpPr/>
          <p:nvPr/>
        </p:nvGrpSpPr>
        <p:grpSpPr>
          <a:xfrm>
            <a:off x="1211129" y="5675593"/>
            <a:ext cx="9767014" cy="1128486"/>
            <a:chOff x="498500" y="4137629"/>
            <a:chExt cx="8147326" cy="941346"/>
          </a:xfrm>
        </p:grpSpPr>
        <p:grpSp>
          <p:nvGrpSpPr>
            <p:cNvPr id="700" name="Google Shape;700;p89"/>
            <p:cNvGrpSpPr/>
            <p:nvPr/>
          </p:nvGrpSpPr>
          <p:grpSpPr>
            <a:xfrm>
              <a:off x="498500" y="4226550"/>
              <a:ext cx="4745392" cy="852425"/>
              <a:chOff x="498500" y="4226550"/>
              <a:chExt cx="4745392" cy="852425"/>
            </a:xfrm>
          </p:grpSpPr>
          <p:grpSp>
            <p:nvGrpSpPr>
              <p:cNvPr id="701" name="Google Shape;701;p89"/>
              <p:cNvGrpSpPr/>
              <p:nvPr/>
            </p:nvGrpSpPr>
            <p:grpSpPr>
              <a:xfrm>
                <a:off x="498500" y="4226550"/>
                <a:ext cx="2782903" cy="852425"/>
                <a:chOff x="661431" y="5761985"/>
                <a:chExt cx="4102762" cy="1256708"/>
              </a:xfrm>
            </p:grpSpPr>
            <p:pic>
              <p:nvPicPr>
                <p:cNvPr id="702" name="Google Shape;702;p89"/>
                <p:cNvPicPr preferRelativeResize="0"/>
                <p:nvPr/>
              </p:nvPicPr>
              <p:blipFill rotWithShape="1">
                <a:blip r:embed="rId5">
                  <a:alphaModFix/>
                </a:blip>
                <a:srcRect/>
                <a:stretch/>
              </p:blipFill>
              <p:spPr>
                <a:xfrm>
                  <a:off x="3392779" y="5768268"/>
                  <a:ext cx="1371414" cy="1072165"/>
                </a:xfrm>
                <a:prstGeom prst="rect">
                  <a:avLst/>
                </a:prstGeom>
                <a:noFill/>
                <a:ln>
                  <a:noFill/>
                </a:ln>
              </p:spPr>
            </p:pic>
            <p:pic>
              <p:nvPicPr>
                <p:cNvPr id="703" name="Google Shape;703;p89"/>
                <p:cNvPicPr preferRelativeResize="0"/>
                <p:nvPr/>
              </p:nvPicPr>
              <p:blipFill rotWithShape="1">
                <a:blip r:embed="rId6">
                  <a:alphaModFix/>
                </a:blip>
                <a:srcRect/>
                <a:stretch/>
              </p:blipFill>
              <p:spPr>
                <a:xfrm>
                  <a:off x="661431" y="5761985"/>
                  <a:ext cx="1584550" cy="1256708"/>
                </a:xfrm>
                <a:prstGeom prst="rect">
                  <a:avLst/>
                </a:prstGeom>
                <a:noFill/>
                <a:ln>
                  <a:noFill/>
                </a:ln>
              </p:spPr>
            </p:pic>
          </p:grpSp>
          <p:pic>
            <p:nvPicPr>
              <p:cNvPr id="704" name="Google Shape;704;p89" descr="Logo Oriensys"/>
              <p:cNvPicPr preferRelativeResize="0"/>
              <p:nvPr/>
            </p:nvPicPr>
            <p:blipFill rotWithShape="1">
              <a:blip r:embed="rId7">
                <a:alphaModFix/>
              </a:blip>
              <a:srcRect/>
              <a:stretch/>
            </p:blipFill>
            <p:spPr>
              <a:xfrm>
                <a:off x="4218149" y="4297788"/>
                <a:ext cx="1025743" cy="621025"/>
              </a:xfrm>
              <a:prstGeom prst="rect">
                <a:avLst/>
              </a:prstGeom>
              <a:noFill/>
              <a:ln>
                <a:noFill/>
              </a:ln>
            </p:spPr>
          </p:pic>
        </p:grpSp>
        <p:pic>
          <p:nvPicPr>
            <p:cNvPr id="705" name="Google Shape;705;p89"/>
            <p:cNvPicPr preferRelativeResize="0"/>
            <p:nvPr/>
          </p:nvPicPr>
          <p:blipFill rotWithShape="1">
            <a:blip r:embed="rId8">
              <a:alphaModFix/>
            </a:blip>
            <a:srcRect/>
            <a:stretch/>
          </p:blipFill>
          <p:spPr>
            <a:xfrm>
              <a:off x="7927676" y="4244682"/>
              <a:ext cx="718150" cy="727244"/>
            </a:xfrm>
            <a:prstGeom prst="rect">
              <a:avLst/>
            </a:prstGeom>
            <a:noFill/>
            <a:ln>
              <a:noFill/>
            </a:ln>
          </p:spPr>
        </p:pic>
        <p:pic>
          <p:nvPicPr>
            <p:cNvPr id="706" name="Google Shape;706;p89"/>
            <p:cNvPicPr preferRelativeResize="0"/>
            <p:nvPr/>
          </p:nvPicPr>
          <p:blipFill rotWithShape="1">
            <a:blip r:embed="rId9">
              <a:alphaModFix/>
            </a:blip>
            <a:srcRect t="-7329" b="7330"/>
            <a:stretch/>
          </p:blipFill>
          <p:spPr>
            <a:xfrm>
              <a:off x="6147275" y="4137629"/>
              <a:ext cx="718150" cy="913596"/>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l-GR" sz="3500" dirty="0"/>
              <a:t>Βασικά στοιχεία λεκτικής και μη λεκτικής επικοινωνίας</a:t>
            </a:r>
            <a:endParaRPr sz="3500" dirty="0"/>
          </a:p>
        </p:txBody>
      </p:sp>
      <p:sp>
        <p:nvSpPr>
          <p:cNvPr id="217" name="Google Shape;217;p33"/>
          <p:cNvSpPr txBox="1">
            <a:spLocks noGrp="1"/>
          </p:cNvSpPr>
          <p:nvPr>
            <p:ph type="body" idx="1"/>
          </p:nvPr>
        </p:nvSpPr>
        <p:spPr>
          <a:xfrm>
            <a:off x="959760" y="1308034"/>
            <a:ext cx="10269300" cy="697500"/>
          </a:xfrm>
          <a:prstGeom prst="rect">
            <a:avLst/>
          </a:prstGeom>
          <a:noFill/>
          <a:ln>
            <a:noFill/>
          </a:ln>
        </p:spPr>
        <p:txBody>
          <a:bodyPr spcFirstLastPara="1" wrap="square" lIns="126300" tIns="126300" rIns="126300" bIns="126300" anchor="t" anchorCtr="0">
            <a:noAutofit/>
          </a:bodyPr>
          <a:lstStyle/>
          <a:p>
            <a:pPr marL="0" lvl="0" indent="0">
              <a:spcBef>
                <a:spcPts val="400"/>
              </a:spcBef>
              <a:buNone/>
            </a:pPr>
            <a:r>
              <a:rPr lang="el-GR" sz="1900" dirty="0"/>
              <a:t>Η επικοινωνία είναι η τέχνη της μετάδοσης πληροφοριών, ιδεών, στάσεων και συναισθημάτων από το ένα άτομο στο άλλο. Είναι μια διαδικασία ουσιαστικής αλληλεπίδρασης μεταξύ των ανθρώπων</a:t>
            </a:r>
            <a:r>
              <a:rPr lang="en" sz="1900" dirty="0"/>
              <a:t>.</a:t>
            </a:r>
            <a:endParaRPr sz="1900" dirty="0"/>
          </a:p>
          <a:p>
            <a:pPr marL="0" lvl="0" indent="0">
              <a:spcBef>
                <a:spcPts val="1500"/>
              </a:spcBef>
              <a:buNone/>
            </a:pPr>
            <a:r>
              <a:rPr lang="el-GR" sz="1900" dirty="0"/>
              <a:t>Σήμερα, είναι κάτι περισσότερο από το "Talk the Talk". Πρέπει να "Περπατήσετε τη συζήτηση</a:t>
            </a:r>
            <a:r>
              <a:rPr lang="en" sz="1900" dirty="0"/>
              <a:t>.”</a:t>
            </a:r>
            <a:endParaRPr sz="1900" dirty="0"/>
          </a:p>
          <a:p>
            <a:pPr marL="609600" lvl="0" indent="-425450">
              <a:spcBef>
                <a:spcPts val="1500"/>
              </a:spcBef>
              <a:buSzPts val="1900"/>
              <a:buChar char="●"/>
            </a:pPr>
            <a:r>
              <a:rPr lang="el-GR" sz="1900" dirty="0"/>
              <a:t>Πώς να διασφαλίσετε ότι δεν θα σας διακόψουν
Πώς να δημιουργήσετε εμπιστοσύνη και σχέση
Πώς να αντιμετωπίσετε τους αγενείς και επιθετικούς ανθρώπους με επαγγελματικό τρόπο
Πώς να ενεργοποιήσετε θετικές απαντήσεις σε άλλους</a:t>
            </a:r>
            <a:endParaRPr sz="1900" dirty="0"/>
          </a:p>
          <a:p>
            <a:pPr marL="0" lvl="0" indent="0" algn="l" rtl="0">
              <a:lnSpc>
                <a:spcPct val="115000"/>
              </a:lnSpc>
              <a:spcBef>
                <a:spcPts val="1500"/>
              </a:spcBef>
              <a:spcAft>
                <a:spcPts val="0"/>
              </a:spcAft>
              <a:buNone/>
            </a:pPr>
            <a:endParaRPr dirty="0"/>
          </a:p>
          <a:p>
            <a:pPr marL="0" lvl="0" indent="0" algn="l" rtl="0">
              <a:lnSpc>
                <a:spcPct val="115000"/>
              </a:lnSpc>
              <a:spcBef>
                <a:spcPts val="0"/>
              </a:spcBef>
              <a:spcAft>
                <a:spcPts val="0"/>
              </a:spcAft>
              <a:buNone/>
            </a:pPr>
            <a:endParaRPr b="1" dirty="0"/>
          </a:p>
        </p:txBody>
      </p:sp>
      <p:pic>
        <p:nvPicPr>
          <p:cNvPr id="218" name="Google Shape;218;p33" descr="C:\Users\kathlene.thurman\AppData\Local\Microsoft\Windows\Temporary Internet Files\Content.IE5\W2GZC0AN\verbal-communication[1].jpg"/>
          <p:cNvPicPr preferRelativeResize="0"/>
          <p:nvPr/>
        </p:nvPicPr>
        <p:blipFill rotWithShape="1">
          <a:blip r:embed="rId3">
            <a:alphaModFix/>
          </a:blip>
          <a:srcRect/>
          <a:stretch/>
        </p:blipFill>
        <p:spPr>
          <a:xfrm>
            <a:off x="812597" y="4714240"/>
            <a:ext cx="2875710" cy="2025773"/>
          </a:xfrm>
          <a:prstGeom prst="rect">
            <a:avLst/>
          </a:prstGeom>
          <a:noFill/>
          <a:ln>
            <a:noFill/>
          </a:ln>
        </p:spPr>
      </p:pic>
      <p:pic>
        <p:nvPicPr>
          <p:cNvPr id="219" name="Google Shape;219;p33" descr="C:\Users\kathlene.thurman\AppData\Local\Microsoft\Windows\Temporary Internet Files\Content.IE5\AHGPETAN\communication_feedback[1].gif"/>
          <p:cNvPicPr preferRelativeResize="0"/>
          <p:nvPr/>
        </p:nvPicPr>
        <p:blipFill rotWithShape="1">
          <a:blip r:embed="rId4">
            <a:alphaModFix/>
          </a:blip>
          <a:srcRect/>
          <a:stretch/>
        </p:blipFill>
        <p:spPr>
          <a:xfrm>
            <a:off x="7183121" y="4226561"/>
            <a:ext cx="2875710" cy="2446192"/>
          </a:xfrm>
          <a:prstGeom prst="rect">
            <a:avLst/>
          </a:prstGeom>
          <a:noFill/>
          <a:ln>
            <a:noFill/>
          </a:ln>
        </p:spPr>
      </p:pic>
      <p:sp>
        <p:nvSpPr>
          <p:cNvPr id="220" name="Google Shape;220;p33"/>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24"/>
        <p:cNvGrpSpPr/>
        <p:nvPr/>
      </p:nvGrpSpPr>
      <p:grpSpPr>
        <a:xfrm>
          <a:off x="0" y="0"/>
          <a:ext cx="0" cy="0"/>
          <a:chOff x="0" y="0"/>
          <a:chExt cx="0" cy="0"/>
        </a:xfrm>
      </p:grpSpPr>
      <p:sp>
        <p:nvSpPr>
          <p:cNvPr id="225" name="Google Shape;225;p34"/>
          <p:cNvSpPr txBox="1">
            <a:spLocks noGrp="1"/>
          </p:cNvSpPr>
          <p:nvPr>
            <p:ph type="title"/>
          </p:nvPr>
        </p:nvSpPr>
        <p:spPr>
          <a:xfrm>
            <a:off x="1552403" y="464942"/>
            <a:ext cx="9755700" cy="763500"/>
          </a:xfrm>
          <a:prstGeom prst="rect">
            <a:avLst/>
          </a:prstGeom>
        </p:spPr>
        <p:txBody>
          <a:bodyPr spcFirstLastPara="1" wrap="square" lIns="126300" tIns="126300" rIns="126300" bIns="126300" anchor="ctr" anchorCtr="0">
            <a:noAutofit/>
          </a:bodyPr>
          <a:lstStyle/>
          <a:p>
            <a:pPr lvl="0"/>
            <a:r>
              <a:rPr lang="el-GR" dirty="0"/>
              <a:t>Αξιώματα επικοινωνίας</a:t>
            </a:r>
            <a:endParaRPr dirty="0"/>
          </a:p>
        </p:txBody>
      </p:sp>
      <p:sp>
        <p:nvSpPr>
          <p:cNvPr id="226" name="Google Shape;226;p34"/>
          <p:cNvSpPr txBox="1">
            <a:spLocks noGrp="1"/>
          </p:cNvSpPr>
          <p:nvPr>
            <p:ph type="body" idx="1"/>
          </p:nvPr>
        </p:nvSpPr>
        <p:spPr>
          <a:xfrm>
            <a:off x="1874890" y="1251227"/>
            <a:ext cx="10262701" cy="618213"/>
          </a:xfrm>
          <a:prstGeom prst="rect">
            <a:avLst/>
          </a:prstGeom>
        </p:spPr>
        <p:txBody>
          <a:bodyPr spcFirstLastPara="1" wrap="square" lIns="126300" tIns="126300" rIns="126300" bIns="126300" anchor="t" anchorCtr="0">
            <a:noAutofit/>
          </a:bodyPr>
          <a:lstStyle/>
          <a:p>
            <a:pPr marL="0" lvl="0" indent="0">
              <a:buNone/>
            </a:pPr>
            <a:r>
              <a:rPr lang="el-GR" sz="2000" b="1" dirty="0">
                <a:solidFill>
                  <a:schemeClr val="accent6"/>
                </a:solidFill>
              </a:rPr>
              <a:t>Η επικοινωνία είναι μη αναστρέψιμη: το μήνυμα που αποστέλλεται και λαμβάνεται δεν μπορεί να ανακτηθεί</a:t>
            </a:r>
            <a:r>
              <a:rPr lang="en" sz="2000" dirty="0">
                <a:solidFill>
                  <a:schemeClr val="accent6"/>
                </a:solidFill>
              </a:rPr>
              <a:t>.</a:t>
            </a:r>
            <a:endParaRPr sz="2000" dirty="0">
              <a:solidFill>
                <a:schemeClr val="accent6"/>
              </a:solidFill>
            </a:endParaRPr>
          </a:p>
          <a:p>
            <a:pPr marL="0" lvl="0" indent="0" algn="l" rtl="0">
              <a:spcBef>
                <a:spcPts val="0"/>
              </a:spcBef>
              <a:spcAft>
                <a:spcPts val="0"/>
              </a:spcAft>
              <a:buNone/>
            </a:pPr>
            <a:endParaRPr sz="2000" dirty="0">
              <a:solidFill>
                <a:schemeClr val="accent6"/>
              </a:solidFill>
            </a:endParaRPr>
          </a:p>
          <a:p>
            <a:pPr marL="0" lvl="0" indent="0">
              <a:buNone/>
            </a:pPr>
            <a:r>
              <a:rPr lang="el-GR" sz="2000" b="1" dirty="0">
                <a:solidFill>
                  <a:schemeClr val="accent6"/>
                </a:solidFill>
              </a:rPr>
              <a:t>Η επικοινωνία είναι αναπόφευκτη, η μη επικοινωνία είναι αδύνατη</a:t>
            </a:r>
            <a:r>
              <a:rPr lang="en" sz="2000" dirty="0">
                <a:solidFill>
                  <a:schemeClr val="accent6"/>
                </a:solidFill>
              </a:rPr>
              <a:t>.</a:t>
            </a:r>
            <a:endParaRPr sz="2000" dirty="0">
              <a:solidFill>
                <a:schemeClr val="accent6"/>
              </a:solidFill>
            </a:endParaRPr>
          </a:p>
          <a:p>
            <a:pPr marL="0" lvl="0" indent="0" algn="l" rtl="0">
              <a:spcBef>
                <a:spcPts val="0"/>
              </a:spcBef>
              <a:spcAft>
                <a:spcPts val="0"/>
              </a:spcAft>
              <a:buNone/>
            </a:pPr>
            <a:endParaRPr sz="2000" dirty="0">
              <a:solidFill>
                <a:schemeClr val="accent6"/>
              </a:solidFill>
            </a:endParaRPr>
          </a:p>
          <a:p>
            <a:pPr marL="0" lvl="0" indent="0">
              <a:buNone/>
            </a:pPr>
            <a:r>
              <a:rPr lang="el-GR" sz="2000" b="1" dirty="0">
                <a:solidFill>
                  <a:schemeClr val="accent6"/>
                </a:solidFill>
              </a:rPr>
              <a:t>Η επικοινωνία περιλαμβάνει διαδικασίες προσαρμογής και προσαρμογής συμπεριφορών</a:t>
            </a:r>
            <a:r>
              <a:rPr lang="en" sz="2000" dirty="0">
                <a:solidFill>
                  <a:schemeClr val="accent6"/>
                </a:solidFill>
              </a:rPr>
              <a:t>.</a:t>
            </a:r>
            <a:endParaRPr sz="2000" dirty="0">
              <a:solidFill>
                <a:schemeClr val="accent6"/>
              </a:solidFill>
            </a:endParaRPr>
          </a:p>
          <a:p>
            <a:pPr marL="0" lvl="0" indent="0" algn="l" rtl="0">
              <a:spcBef>
                <a:spcPts val="0"/>
              </a:spcBef>
              <a:spcAft>
                <a:spcPts val="0"/>
              </a:spcAft>
              <a:buNone/>
            </a:pPr>
            <a:endParaRPr sz="2000" dirty="0">
              <a:solidFill>
                <a:schemeClr val="accent6"/>
              </a:solidFill>
            </a:endParaRPr>
          </a:p>
          <a:p>
            <a:pPr marL="0" lvl="0" indent="0">
              <a:buNone/>
            </a:pPr>
            <a:r>
              <a:rPr lang="el-GR" sz="2000" b="1" dirty="0">
                <a:solidFill>
                  <a:schemeClr val="accent6"/>
                </a:solidFill>
              </a:rPr>
              <a:t>Συνεχής διαδικασία. Ο διάλογος είναι συνεχής. Επειδή ο καθένας από εμάς είναι ταυτόχρονα αποστολέας και παραλήπτης, δεν μπορείτε ποτέ να είστε σίγουροι ποιος ξεκίνησε ή ποιος συνέχισε την επικοινωνία</a:t>
            </a:r>
            <a:r>
              <a:rPr lang="en" sz="2000" dirty="0">
                <a:solidFill>
                  <a:schemeClr val="accent6"/>
                </a:solidFill>
              </a:rPr>
              <a:t>.</a:t>
            </a:r>
            <a:endParaRPr sz="2000" dirty="0">
              <a:solidFill>
                <a:schemeClr val="accent6"/>
              </a:solidFill>
            </a:endParaRPr>
          </a:p>
          <a:p>
            <a:pPr marL="0" lvl="0" indent="0" algn="l" rtl="0">
              <a:spcBef>
                <a:spcPts val="0"/>
              </a:spcBef>
              <a:spcAft>
                <a:spcPts val="0"/>
              </a:spcAft>
              <a:buNone/>
            </a:pPr>
            <a:endParaRPr sz="2000" dirty="0">
              <a:solidFill>
                <a:schemeClr val="accent6"/>
              </a:solidFill>
            </a:endParaRPr>
          </a:p>
          <a:p>
            <a:pPr marL="0" lvl="0" indent="0">
              <a:buNone/>
            </a:pPr>
            <a:r>
              <a:rPr lang="el-GR" sz="2000" b="1" dirty="0">
                <a:solidFill>
                  <a:schemeClr val="accent6"/>
                </a:solidFill>
              </a:rPr>
              <a:t>Η επικοινωνία αναπτύσσεται σε δύο επίπεδα:
</a:t>
            </a:r>
            <a:r>
              <a:rPr lang="hu-HU" sz="2000" b="1" dirty="0">
                <a:solidFill>
                  <a:schemeClr val="accent6"/>
                </a:solidFill>
              </a:rPr>
              <a:t>	</a:t>
            </a:r>
            <a:r>
              <a:rPr lang="el-GR" sz="2000" b="1" dirty="0">
                <a:solidFill>
                  <a:schemeClr val="accent6"/>
                </a:solidFill>
              </a:rPr>
              <a:t>Επίπεδο περιεχομένου: η ίδια η πληροφορία (αριθμοί, δεδομένα, λέξεις)
</a:t>
            </a:r>
            <a:r>
              <a:rPr lang="hu-HU" sz="2000" b="1" dirty="0">
                <a:solidFill>
                  <a:schemeClr val="accent6"/>
                </a:solidFill>
              </a:rPr>
              <a:t>	</a:t>
            </a:r>
            <a:r>
              <a:rPr lang="el-GR" sz="2000" b="1" dirty="0">
                <a:solidFill>
                  <a:schemeClr val="accent6"/>
                </a:solidFill>
              </a:rPr>
              <a:t>Επίπεδο σχέσης: ο σκοπός των πληροφοριών (συναισθήματα, στάσεις, χειρονομίες, φωνή)</a:t>
            </a:r>
            <a:endParaRPr sz="2000" dirty="0">
              <a:solidFill>
                <a:schemeClr val="accent6"/>
              </a:solidFill>
            </a:endParaRPr>
          </a:p>
          <a:p>
            <a:pPr marL="0" lvl="0" indent="0" algn="l" rtl="0">
              <a:spcBef>
                <a:spcPts val="0"/>
              </a:spcBef>
              <a:spcAft>
                <a:spcPts val="0"/>
              </a:spcAft>
              <a:buNone/>
            </a:pPr>
            <a:endParaRPr sz="2000" dirty="0">
              <a:solidFill>
                <a:schemeClr val="accent6"/>
              </a:solidFill>
            </a:endParaRPr>
          </a:p>
          <a:p>
            <a:pPr marL="0" lvl="0" indent="0" algn="l" rtl="0">
              <a:spcBef>
                <a:spcPts val="0"/>
              </a:spcBef>
              <a:spcAft>
                <a:spcPts val="0"/>
              </a:spcAft>
              <a:buNone/>
            </a:pPr>
            <a:endParaRPr sz="2000" dirty="0">
              <a:solidFill>
                <a:schemeClr val="accent6"/>
              </a:solidFill>
            </a:endParaRPr>
          </a:p>
          <a:p>
            <a:pPr marL="0" lvl="0" indent="0" algn="l" rtl="0">
              <a:spcBef>
                <a:spcPts val="0"/>
              </a:spcBef>
              <a:spcAft>
                <a:spcPts val="0"/>
              </a:spcAft>
              <a:buNone/>
            </a:pPr>
            <a:endParaRPr sz="2000" dirty="0">
              <a:solidFill>
                <a:schemeClr val="accent6"/>
              </a:solidFill>
            </a:endParaRPr>
          </a:p>
        </p:txBody>
      </p:sp>
      <p:sp>
        <p:nvSpPr>
          <p:cNvPr id="227" name="Google Shape;227;p34"/>
          <p:cNvSpPr txBox="1">
            <a:spLocks noGrp="1"/>
          </p:cNvSpPr>
          <p:nvPr>
            <p:ph type="body" idx="1"/>
          </p:nvPr>
        </p:nvSpPr>
        <p:spPr>
          <a:xfrm>
            <a:off x="6594000" y="1536625"/>
            <a:ext cx="5034000" cy="697500"/>
          </a:xfrm>
          <a:prstGeom prst="rect">
            <a:avLst/>
          </a:prstGeom>
        </p:spPr>
        <p:txBody>
          <a:bodyPr spcFirstLastPara="1" wrap="square" lIns="126300" tIns="126300" rIns="126300" bIns="126300" anchor="t" anchorCtr="0">
            <a:noAutofit/>
          </a:bodyPr>
          <a:lstStyle/>
          <a:p>
            <a:pPr marL="0" lvl="0" indent="0" algn="l" rtl="0">
              <a:spcBef>
                <a:spcPts val="0"/>
              </a:spcBef>
              <a:spcAft>
                <a:spcPts val="0"/>
              </a:spcAft>
              <a:buNone/>
            </a:pPr>
            <a:endParaRPr sz="1800"/>
          </a:p>
          <a:p>
            <a:pPr marL="0" lvl="0" indent="0" algn="l" rtl="0">
              <a:spcBef>
                <a:spcPts val="0"/>
              </a:spcBef>
              <a:spcAft>
                <a:spcPts val="0"/>
              </a:spcAft>
              <a:buNone/>
            </a:pPr>
            <a:endParaRPr sz="1800"/>
          </a:p>
        </p:txBody>
      </p:sp>
      <p:sp>
        <p:nvSpPr>
          <p:cNvPr id="228" name="Google Shape;228;p34"/>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229" name="Google Shape;229;p34"/>
          <p:cNvPicPr preferRelativeResize="0"/>
          <p:nvPr/>
        </p:nvPicPr>
        <p:blipFill rotWithShape="1">
          <a:blip r:embed="rId3">
            <a:alphaModFix/>
          </a:blip>
          <a:srcRect/>
          <a:stretch/>
        </p:blipFill>
        <p:spPr>
          <a:xfrm rot="-5400000">
            <a:off x="1248325" y="1594478"/>
            <a:ext cx="457091" cy="549639"/>
          </a:xfrm>
          <a:prstGeom prst="rect">
            <a:avLst/>
          </a:prstGeom>
          <a:noFill/>
          <a:ln>
            <a:noFill/>
          </a:ln>
        </p:spPr>
      </p:pic>
      <p:pic>
        <p:nvPicPr>
          <p:cNvPr id="230" name="Google Shape;230;p34"/>
          <p:cNvPicPr preferRelativeResize="0"/>
          <p:nvPr/>
        </p:nvPicPr>
        <p:blipFill rotWithShape="1">
          <a:blip r:embed="rId4">
            <a:alphaModFix/>
          </a:blip>
          <a:srcRect/>
          <a:stretch/>
        </p:blipFill>
        <p:spPr>
          <a:xfrm rot="-5400000">
            <a:off x="1248333" y="2256438"/>
            <a:ext cx="457091" cy="549639"/>
          </a:xfrm>
          <a:prstGeom prst="rect">
            <a:avLst/>
          </a:prstGeom>
          <a:noFill/>
          <a:ln>
            <a:noFill/>
          </a:ln>
        </p:spPr>
      </p:pic>
      <p:pic>
        <p:nvPicPr>
          <p:cNvPr id="231" name="Google Shape;231;p34"/>
          <p:cNvPicPr preferRelativeResize="0"/>
          <p:nvPr/>
        </p:nvPicPr>
        <p:blipFill rotWithShape="1">
          <a:blip r:embed="rId3">
            <a:alphaModFix/>
          </a:blip>
          <a:srcRect/>
          <a:stretch/>
        </p:blipFill>
        <p:spPr>
          <a:xfrm rot="-5400000">
            <a:off x="1248324" y="2932102"/>
            <a:ext cx="457091" cy="549639"/>
          </a:xfrm>
          <a:prstGeom prst="rect">
            <a:avLst/>
          </a:prstGeom>
          <a:noFill/>
          <a:ln>
            <a:noFill/>
          </a:ln>
        </p:spPr>
      </p:pic>
      <p:pic>
        <p:nvPicPr>
          <p:cNvPr id="232" name="Google Shape;232;p34"/>
          <p:cNvPicPr preferRelativeResize="0"/>
          <p:nvPr/>
        </p:nvPicPr>
        <p:blipFill rotWithShape="1">
          <a:blip r:embed="rId4">
            <a:alphaModFix/>
          </a:blip>
          <a:srcRect/>
          <a:stretch/>
        </p:blipFill>
        <p:spPr>
          <a:xfrm rot="-5400000">
            <a:off x="1248335" y="3607756"/>
            <a:ext cx="457091" cy="549639"/>
          </a:xfrm>
          <a:prstGeom prst="rect">
            <a:avLst/>
          </a:prstGeom>
          <a:noFill/>
          <a:ln>
            <a:noFill/>
          </a:ln>
        </p:spPr>
      </p:pic>
      <p:pic>
        <p:nvPicPr>
          <p:cNvPr id="233" name="Google Shape;233;p34"/>
          <p:cNvPicPr preferRelativeResize="0"/>
          <p:nvPr/>
        </p:nvPicPr>
        <p:blipFill rotWithShape="1">
          <a:blip r:embed="rId3">
            <a:alphaModFix/>
          </a:blip>
          <a:srcRect/>
          <a:stretch/>
        </p:blipFill>
        <p:spPr>
          <a:xfrm rot="-5400000">
            <a:off x="1248324" y="4745150"/>
            <a:ext cx="457091" cy="5496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5"/>
          <p:cNvSpPr txBox="1">
            <a:spLocks noGrp="1"/>
          </p:cNvSpPr>
          <p:nvPr>
            <p:ph type="title"/>
          </p:nvPr>
        </p:nvSpPr>
        <p:spPr>
          <a:xfrm>
            <a:off x="1552403" y="464942"/>
            <a:ext cx="9755700" cy="763500"/>
          </a:xfrm>
          <a:prstGeom prst="rect">
            <a:avLst/>
          </a:prstGeom>
        </p:spPr>
        <p:txBody>
          <a:bodyPr spcFirstLastPara="1" wrap="square" lIns="126300" tIns="126300" rIns="126300" bIns="126300" anchor="ctr" anchorCtr="0">
            <a:noAutofit/>
          </a:bodyPr>
          <a:lstStyle/>
          <a:p>
            <a:pPr lvl="0"/>
            <a:r>
              <a:rPr lang="el-GR" dirty="0"/>
              <a:t>Σχέδιο επικοινωνίας</a:t>
            </a:r>
            <a:endParaRPr dirty="0"/>
          </a:p>
        </p:txBody>
      </p:sp>
      <p:sp>
        <p:nvSpPr>
          <p:cNvPr id="239" name="Google Shape;239;p35"/>
          <p:cNvSpPr txBox="1"/>
          <p:nvPr/>
        </p:nvSpPr>
        <p:spPr>
          <a:xfrm>
            <a:off x="11653164" y="7234971"/>
            <a:ext cx="375600" cy="509700"/>
          </a:xfrm>
          <a:prstGeom prst="rect">
            <a:avLst/>
          </a:prstGeom>
          <a:noFill/>
          <a:ln>
            <a:noFill/>
          </a:ln>
        </p:spPr>
        <p:txBody>
          <a:bodyPr spcFirstLastPara="1" wrap="square" lIns="0" tIns="16925" rIns="0" bIns="0" anchor="t" anchorCtr="0">
            <a:spAutoFit/>
          </a:bodyPr>
          <a:lstStyle/>
          <a:p>
            <a:pPr marL="12700" lvl="0" indent="0" algn="l" rtl="0">
              <a:lnSpc>
                <a:spcPct val="100000"/>
              </a:lnSpc>
              <a:spcBef>
                <a:spcPts val="0"/>
              </a:spcBef>
              <a:spcAft>
                <a:spcPts val="0"/>
              </a:spcAft>
              <a:buNone/>
            </a:pPr>
            <a:r>
              <a:rPr lang="en" sz="1600">
                <a:solidFill>
                  <a:srgbClr val="8999A7"/>
                </a:solidFill>
                <a:latin typeface="Calibri"/>
                <a:ea typeface="Calibri"/>
                <a:cs typeface="Calibri"/>
                <a:sym typeface="Calibri"/>
              </a:rPr>
              <a:t>PAGE</a:t>
            </a:r>
            <a:endParaRPr sz="1600">
              <a:latin typeface="Calibri"/>
              <a:ea typeface="Calibri"/>
              <a:cs typeface="Calibri"/>
              <a:sym typeface="Calibri"/>
            </a:endParaRPr>
          </a:p>
        </p:txBody>
      </p:sp>
      <p:pic>
        <p:nvPicPr>
          <p:cNvPr id="240" name="Google Shape;240;p35"/>
          <p:cNvPicPr preferRelativeResize="0"/>
          <p:nvPr/>
        </p:nvPicPr>
        <p:blipFill rotWithShape="1">
          <a:blip r:embed="rId3">
            <a:alphaModFix/>
          </a:blip>
          <a:srcRect/>
          <a:stretch/>
        </p:blipFill>
        <p:spPr>
          <a:xfrm>
            <a:off x="-959793" y="7281583"/>
            <a:ext cx="657830" cy="576150"/>
          </a:xfrm>
          <a:prstGeom prst="rect">
            <a:avLst/>
          </a:prstGeom>
          <a:noFill/>
          <a:ln>
            <a:noFill/>
          </a:ln>
        </p:spPr>
      </p:pic>
      <p:sp>
        <p:nvSpPr>
          <p:cNvPr id="241" name="Google Shape;241;p35"/>
          <p:cNvSpPr txBox="1"/>
          <p:nvPr/>
        </p:nvSpPr>
        <p:spPr>
          <a:xfrm>
            <a:off x="3706848" y="7040013"/>
            <a:ext cx="4383000" cy="1263585"/>
          </a:xfrm>
          <a:prstGeom prst="rect">
            <a:avLst/>
          </a:prstGeom>
          <a:noFill/>
          <a:ln>
            <a:noFill/>
          </a:ln>
        </p:spPr>
        <p:txBody>
          <a:bodyPr spcFirstLastPara="1" wrap="square" lIns="0" tIns="16925" rIns="0" bIns="0" anchor="t" anchorCtr="0">
            <a:spAutoFit/>
          </a:bodyPr>
          <a:lstStyle/>
          <a:p>
            <a:pPr marL="12700" lvl="0"/>
            <a:r>
              <a:rPr lang="el-GR" sz="2700" b="1" dirty="0">
                <a:latin typeface="Calibri"/>
                <a:ea typeface="Calibri"/>
                <a:cs typeface="Calibri"/>
                <a:sym typeface="Calibri"/>
              </a:rPr>
              <a:t>Πιθανή ανατροφοδότηση που αποστέλλεται στον παραλήπτη</a:t>
            </a:r>
            <a:endParaRPr sz="2700" dirty="0">
              <a:latin typeface="Calibri"/>
              <a:ea typeface="Calibri"/>
              <a:cs typeface="Calibri"/>
              <a:sym typeface="Calibri"/>
            </a:endParaRPr>
          </a:p>
        </p:txBody>
      </p:sp>
      <p:sp>
        <p:nvSpPr>
          <p:cNvPr id="242" name="Google Shape;242;p35"/>
          <p:cNvSpPr txBox="1"/>
          <p:nvPr/>
        </p:nvSpPr>
        <p:spPr>
          <a:xfrm>
            <a:off x="11430863" y="7273900"/>
            <a:ext cx="639300" cy="887700"/>
          </a:xfrm>
          <a:prstGeom prst="rect">
            <a:avLst/>
          </a:prstGeom>
          <a:noFill/>
          <a:ln>
            <a:noFill/>
          </a:ln>
        </p:spPr>
        <p:txBody>
          <a:bodyPr spcFirstLastPara="1" wrap="square" lIns="0" tIns="236150" rIns="0" bIns="0" anchor="t" anchorCtr="0">
            <a:spAutoFit/>
          </a:bodyPr>
          <a:lstStyle/>
          <a:p>
            <a:pPr marL="444500" lvl="0" indent="0" algn="l" rtl="0">
              <a:lnSpc>
                <a:spcPct val="100875"/>
              </a:lnSpc>
              <a:spcBef>
                <a:spcPts val="0"/>
              </a:spcBef>
              <a:spcAft>
                <a:spcPts val="0"/>
              </a:spcAft>
              <a:buNone/>
            </a:pPr>
            <a:r>
              <a:rPr lang="en" sz="2100">
                <a:solidFill>
                  <a:srgbClr val="8999A7"/>
                </a:solidFill>
                <a:latin typeface="Calibri"/>
                <a:ea typeface="Calibri"/>
                <a:cs typeface="Calibri"/>
                <a:sym typeface="Calibri"/>
              </a:rPr>
              <a:t>22</a:t>
            </a:r>
            <a:endParaRPr sz="2100">
              <a:solidFill>
                <a:srgbClr val="8999A7"/>
              </a:solidFill>
              <a:latin typeface="Calibri"/>
              <a:ea typeface="Calibri"/>
              <a:cs typeface="Calibri"/>
              <a:sym typeface="Calibri"/>
            </a:endParaRPr>
          </a:p>
        </p:txBody>
      </p:sp>
      <p:pic>
        <p:nvPicPr>
          <p:cNvPr id="243" name="Google Shape;243;p35"/>
          <p:cNvPicPr preferRelativeResize="0"/>
          <p:nvPr/>
        </p:nvPicPr>
        <p:blipFill rotWithShape="1">
          <a:blip r:embed="rId4">
            <a:alphaModFix/>
          </a:blip>
          <a:srcRect/>
          <a:stretch/>
        </p:blipFill>
        <p:spPr>
          <a:xfrm>
            <a:off x="1871023" y="1440877"/>
            <a:ext cx="9901814" cy="4201687"/>
          </a:xfrm>
          <a:prstGeom prst="rect">
            <a:avLst/>
          </a:prstGeom>
          <a:noFill/>
          <a:ln>
            <a:noFill/>
          </a:ln>
        </p:spPr>
      </p:pic>
      <p:sp>
        <p:nvSpPr>
          <p:cNvPr id="244" name="Google Shape;244;p35"/>
          <p:cNvSpPr txBox="1"/>
          <p:nvPr/>
        </p:nvSpPr>
        <p:spPr>
          <a:xfrm>
            <a:off x="2220214" y="1687829"/>
            <a:ext cx="431100" cy="289800"/>
          </a:xfrm>
          <a:prstGeom prst="rect">
            <a:avLst/>
          </a:prstGeom>
          <a:noFill/>
          <a:ln>
            <a:noFill/>
          </a:ln>
        </p:spPr>
        <p:txBody>
          <a:bodyPr spcFirstLastPara="1" wrap="square" lIns="0" tIns="12700" rIns="0" bIns="0" anchor="t" anchorCtr="0">
            <a:spAutoFit/>
          </a:bodyPr>
          <a:lstStyle/>
          <a:p>
            <a:pPr marL="12700" lvl="0"/>
            <a:r>
              <a:rPr lang="el-GR" sz="1800" dirty="0">
                <a:latin typeface="Calibri"/>
                <a:ea typeface="Calibri"/>
                <a:cs typeface="Calibri"/>
                <a:sym typeface="Calibri"/>
              </a:rPr>
              <a:t>Ιδέα</a:t>
            </a:r>
            <a:endParaRPr sz="1800" dirty="0">
              <a:latin typeface="Calibri"/>
              <a:ea typeface="Calibri"/>
              <a:cs typeface="Calibri"/>
              <a:sym typeface="Calibri"/>
            </a:endParaRPr>
          </a:p>
        </p:txBody>
      </p:sp>
      <p:sp>
        <p:nvSpPr>
          <p:cNvPr id="245" name="Google Shape;245;p35"/>
          <p:cNvSpPr txBox="1"/>
          <p:nvPr/>
        </p:nvSpPr>
        <p:spPr>
          <a:xfrm>
            <a:off x="10112119" y="1539766"/>
            <a:ext cx="1294071" cy="504610"/>
          </a:xfrm>
          <a:prstGeom prst="rect">
            <a:avLst/>
          </a:prstGeom>
          <a:noFill/>
          <a:ln>
            <a:noFill/>
          </a:ln>
        </p:spPr>
        <p:txBody>
          <a:bodyPr spcFirstLastPara="1" wrap="square" lIns="0" tIns="12050" rIns="0" bIns="0" anchor="t" anchorCtr="0">
            <a:spAutoFit/>
          </a:bodyPr>
          <a:lstStyle/>
          <a:p>
            <a:pPr marL="12700" marR="5080" lvl="0"/>
            <a:r>
              <a:rPr lang="el-GR" sz="1600" dirty="0">
                <a:latin typeface="Calibri"/>
                <a:ea typeface="Calibri"/>
                <a:cs typeface="Calibri"/>
                <a:sym typeface="Calibri"/>
              </a:rPr>
              <a:t>Αποκωδικοποιημένο μήνυμα</a:t>
            </a:r>
            <a:endParaRPr sz="1600" dirty="0">
              <a:latin typeface="Calibri"/>
              <a:ea typeface="Calibri"/>
              <a:cs typeface="Calibri"/>
              <a:sym typeface="Calibri"/>
            </a:endParaRPr>
          </a:p>
        </p:txBody>
      </p:sp>
      <p:sp>
        <p:nvSpPr>
          <p:cNvPr id="246" name="Google Shape;246;p35"/>
          <p:cNvSpPr txBox="1"/>
          <p:nvPr/>
        </p:nvSpPr>
        <p:spPr>
          <a:xfrm>
            <a:off x="1552403" y="2463165"/>
            <a:ext cx="1495321" cy="289823"/>
          </a:xfrm>
          <a:prstGeom prst="rect">
            <a:avLst/>
          </a:prstGeom>
          <a:noFill/>
          <a:ln>
            <a:noFill/>
          </a:ln>
        </p:spPr>
        <p:txBody>
          <a:bodyPr spcFirstLastPara="1" wrap="square" lIns="0" tIns="12700" rIns="0" bIns="0" anchor="t" anchorCtr="0">
            <a:spAutoFit/>
          </a:bodyPr>
          <a:lstStyle/>
          <a:p>
            <a:pPr marL="12700" lvl="0"/>
            <a:r>
              <a:rPr lang="el-GR" sz="1800" dirty="0">
                <a:solidFill>
                  <a:srgbClr val="FC2520"/>
                </a:solidFill>
                <a:latin typeface="Calibri"/>
                <a:ea typeface="Calibri"/>
                <a:cs typeface="Calibri"/>
                <a:sym typeface="Calibri"/>
              </a:rPr>
              <a:t>Κωδικοποίηση</a:t>
            </a:r>
            <a:endParaRPr sz="1800" dirty="0">
              <a:latin typeface="Calibri"/>
              <a:ea typeface="Calibri"/>
              <a:cs typeface="Calibri"/>
              <a:sym typeface="Calibri"/>
            </a:endParaRPr>
          </a:p>
        </p:txBody>
      </p:sp>
      <p:sp>
        <p:nvSpPr>
          <p:cNvPr id="247" name="Google Shape;247;p35"/>
          <p:cNvSpPr txBox="1"/>
          <p:nvPr/>
        </p:nvSpPr>
        <p:spPr>
          <a:xfrm>
            <a:off x="9565385" y="2373833"/>
            <a:ext cx="1840806" cy="289823"/>
          </a:xfrm>
          <a:prstGeom prst="rect">
            <a:avLst/>
          </a:prstGeom>
          <a:noFill/>
          <a:ln>
            <a:noFill/>
          </a:ln>
        </p:spPr>
        <p:txBody>
          <a:bodyPr spcFirstLastPara="1" wrap="square" lIns="0" tIns="12700" rIns="0" bIns="0" anchor="t" anchorCtr="0">
            <a:spAutoFit/>
          </a:bodyPr>
          <a:lstStyle/>
          <a:p>
            <a:pPr marL="12700" lvl="0"/>
            <a:r>
              <a:rPr lang="el-GR" sz="1800" dirty="0">
                <a:solidFill>
                  <a:srgbClr val="FC2520"/>
                </a:solidFill>
                <a:latin typeface="Calibri"/>
                <a:ea typeface="Calibri"/>
                <a:cs typeface="Calibri"/>
                <a:sym typeface="Calibri"/>
              </a:rPr>
              <a:t>Αποκωδικοποίηση</a:t>
            </a:r>
            <a:endParaRPr sz="1800" dirty="0">
              <a:latin typeface="Calibri"/>
              <a:ea typeface="Calibri"/>
              <a:cs typeface="Calibri"/>
              <a:sym typeface="Calibri"/>
            </a:endParaRPr>
          </a:p>
        </p:txBody>
      </p:sp>
      <p:sp>
        <p:nvSpPr>
          <p:cNvPr id="248" name="Google Shape;248;p35"/>
          <p:cNvSpPr txBox="1"/>
          <p:nvPr/>
        </p:nvSpPr>
        <p:spPr>
          <a:xfrm>
            <a:off x="4736701" y="2211825"/>
            <a:ext cx="1110900" cy="662361"/>
          </a:xfrm>
          <a:prstGeom prst="rect">
            <a:avLst/>
          </a:prstGeom>
          <a:noFill/>
          <a:ln>
            <a:noFill/>
          </a:ln>
        </p:spPr>
        <p:txBody>
          <a:bodyPr spcFirstLastPara="1" wrap="square" lIns="0" tIns="66675" rIns="0" bIns="0" anchor="t" anchorCtr="0">
            <a:spAutoFit/>
          </a:bodyPr>
          <a:lstStyle/>
          <a:p>
            <a:pPr marL="12700" lvl="0">
              <a:spcBef>
                <a:spcPts val="420"/>
              </a:spcBef>
            </a:pPr>
            <a:r>
              <a:rPr lang="el-GR" sz="1600" dirty="0">
                <a:latin typeface="Calibri"/>
                <a:ea typeface="Calibri"/>
                <a:cs typeface="Calibri"/>
                <a:sym typeface="Calibri"/>
              </a:rPr>
              <a:t>Μήνυμα 
στάλθηκε</a:t>
            </a:r>
            <a:endParaRPr sz="1600" dirty="0">
              <a:latin typeface="Calibri"/>
              <a:ea typeface="Calibri"/>
              <a:cs typeface="Calibri"/>
              <a:sym typeface="Calibri"/>
            </a:endParaRPr>
          </a:p>
        </p:txBody>
      </p:sp>
      <p:sp>
        <p:nvSpPr>
          <p:cNvPr id="249" name="Google Shape;249;p35"/>
          <p:cNvSpPr txBox="1"/>
          <p:nvPr/>
        </p:nvSpPr>
        <p:spPr>
          <a:xfrm>
            <a:off x="7031960" y="2211825"/>
            <a:ext cx="918900" cy="561900"/>
          </a:xfrm>
          <a:prstGeom prst="rect">
            <a:avLst/>
          </a:prstGeom>
          <a:noFill/>
          <a:ln>
            <a:noFill/>
          </a:ln>
        </p:spPr>
        <p:txBody>
          <a:bodyPr spcFirstLastPara="1" wrap="square" lIns="0" tIns="68575" rIns="0" bIns="0" anchor="t" anchorCtr="0">
            <a:spAutoFit/>
          </a:bodyPr>
          <a:lstStyle/>
          <a:p>
            <a:pPr marL="12700" lvl="0"/>
            <a:r>
              <a:rPr lang="el-GR" sz="1600" dirty="0">
                <a:latin typeface="Calibri"/>
                <a:ea typeface="Calibri"/>
                <a:cs typeface="Calibri"/>
                <a:sym typeface="Calibri"/>
              </a:rPr>
              <a:t>Ελήφθη μήνυμα</a:t>
            </a:r>
            <a:endParaRPr sz="1600" dirty="0">
              <a:latin typeface="Calibri"/>
              <a:ea typeface="Calibri"/>
              <a:cs typeface="Calibri"/>
              <a:sym typeface="Calibri"/>
            </a:endParaRPr>
          </a:p>
        </p:txBody>
      </p:sp>
      <p:pic>
        <p:nvPicPr>
          <p:cNvPr id="250" name="Google Shape;250;p35"/>
          <p:cNvPicPr preferRelativeResize="0"/>
          <p:nvPr/>
        </p:nvPicPr>
        <p:blipFill rotWithShape="1">
          <a:blip r:embed="rId5">
            <a:alphaModFix/>
          </a:blip>
          <a:srcRect/>
          <a:stretch/>
        </p:blipFill>
        <p:spPr>
          <a:xfrm>
            <a:off x="5920951" y="3971120"/>
            <a:ext cx="1110995" cy="1019556"/>
          </a:xfrm>
          <a:prstGeom prst="rect">
            <a:avLst/>
          </a:prstGeom>
          <a:noFill/>
          <a:ln>
            <a:noFill/>
          </a:ln>
        </p:spPr>
      </p:pic>
      <p:sp>
        <p:nvSpPr>
          <p:cNvPr id="251" name="Google Shape;251;p35"/>
          <p:cNvSpPr txBox="1"/>
          <p:nvPr/>
        </p:nvSpPr>
        <p:spPr>
          <a:xfrm>
            <a:off x="5509548" y="4990675"/>
            <a:ext cx="2039332" cy="289823"/>
          </a:xfrm>
          <a:prstGeom prst="rect">
            <a:avLst/>
          </a:prstGeom>
          <a:noFill/>
          <a:ln>
            <a:noFill/>
          </a:ln>
        </p:spPr>
        <p:txBody>
          <a:bodyPr spcFirstLastPara="1" wrap="square" lIns="0" tIns="12700" rIns="0" bIns="0" anchor="t" anchorCtr="0">
            <a:spAutoFit/>
          </a:bodyPr>
          <a:lstStyle/>
          <a:p>
            <a:pPr marL="12700" lvl="0"/>
            <a:r>
              <a:rPr lang="el-GR" sz="1800" dirty="0">
                <a:latin typeface="Calibri"/>
                <a:ea typeface="Calibri"/>
                <a:cs typeface="Calibri"/>
                <a:sym typeface="Calibri"/>
              </a:rPr>
              <a:t>Εξωτερικοί φραγμοί</a:t>
            </a:r>
            <a:endParaRPr sz="1800" dirty="0">
              <a:latin typeface="Calibri"/>
              <a:ea typeface="Calibri"/>
              <a:cs typeface="Calibri"/>
              <a:sym typeface="Calibri"/>
            </a:endParaRPr>
          </a:p>
        </p:txBody>
      </p:sp>
      <p:grpSp>
        <p:nvGrpSpPr>
          <p:cNvPr id="252" name="Google Shape;252;p35"/>
          <p:cNvGrpSpPr/>
          <p:nvPr/>
        </p:nvGrpSpPr>
        <p:grpSpPr>
          <a:xfrm>
            <a:off x="3600575" y="1539765"/>
            <a:ext cx="5379600" cy="4666084"/>
            <a:chOff x="3600575" y="1539766"/>
            <a:chExt cx="5379600" cy="4666084"/>
          </a:xfrm>
        </p:grpSpPr>
        <p:grpSp>
          <p:nvGrpSpPr>
            <p:cNvPr id="253" name="Google Shape;253;p35"/>
            <p:cNvGrpSpPr/>
            <p:nvPr/>
          </p:nvGrpSpPr>
          <p:grpSpPr>
            <a:xfrm>
              <a:off x="3630665" y="1901426"/>
              <a:ext cx="4984115" cy="3941953"/>
              <a:chOff x="3497452" y="1841626"/>
              <a:chExt cx="4984115" cy="3941953"/>
            </a:xfrm>
          </p:grpSpPr>
          <p:sp>
            <p:nvSpPr>
              <p:cNvPr id="254" name="Google Shape;254;p35"/>
              <p:cNvSpPr/>
              <p:nvPr/>
            </p:nvSpPr>
            <p:spPr>
              <a:xfrm>
                <a:off x="3994403" y="5494019"/>
                <a:ext cx="4307840" cy="289560"/>
              </a:xfrm>
              <a:custGeom>
                <a:avLst/>
                <a:gdLst/>
                <a:ahLst/>
                <a:cxnLst/>
                <a:rect l="l" t="t" r="r" b="b"/>
                <a:pathLst>
                  <a:path w="4307840" h="289560" extrusionOk="0">
                    <a:moveTo>
                      <a:pt x="2032381" y="5841"/>
                    </a:moveTo>
                    <a:lnTo>
                      <a:pt x="1954381" y="8910"/>
                    </a:lnTo>
                    <a:lnTo>
                      <a:pt x="1877937" y="12568"/>
                    </a:lnTo>
                    <a:lnTo>
                      <a:pt x="1803126" y="16800"/>
                    </a:lnTo>
                    <a:lnTo>
                      <a:pt x="1730024" y="21589"/>
                    </a:lnTo>
                    <a:lnTo>
                      <a:pt x="1658707" y="26920"/>
                    </a:lnTo>
                    <a:lnTo>
                      <a:pt x="1589252" y="32777"/>
                    </a:lnTo>
                    <a:lnTo>
                      <a:pt x="1521735" y="39143"/>
                    </a:lnTo>
                    <a:lnTo>
                      <a:pt x="1456232" y="46003"/>
                    </a:lnTo>
                    <a:lnTo>
                      <a:pt x="1392821" y="53341"/>
                    </a:lnTo>
                    <a:lnTo>
                      <a:pt x="1331576" y="61141"/>
                    </a:lnTo>
                    <a:lnTo>
                      <a:pt x="1272574" y="69387"/>
                    </a:lnTo>
                    <a:lnTo>
                      <a:pt x="1215892" y="78062"/>
                    </a:lnTo>
                    <a:lnTo>
                      <a:pt x="1161607" y="87152"/>
                    </a:lnTo>
                    <a:lnTo>
                      <a:pt x="1109793" y="96640"/>
                    </a:lnTo>
                    <a:lnTo>
                      <a:pt x="1060529" y="106510"/>
                    </a:lnTo>
                    <a:lnTo>
                      <a:pt x="1013889" y="116746"/>
                    </a:lnTo>
                    <a:lnTo>
                      <a:pt x="969951" y="127332"/>
                    </a:lnTo>
                    <a:lnTo>
                      <a:pt x="928791" y="138252"/>
                    </a:lnTo>
                    <a:lnTo>
                      <a:pt x="890485" y="149491"/>
                    </a:lnTo>
                    <a:lnTo>
                      <a:pt x="822740" y="172859"/>
                    </a:lnTo>
                    <a:lnTo>
                      <a:pt x="767328" y="197309"/>
                    </a:lnTo>
                    <a:lnTo>
                      <a:pt x="724860" y="222713"/>
                    </a:lnTo>
                    <a:lnTo>
                      <a:pt x="695945" y="248944"/>
                    </a:lnTo>
                    <a:lnTo>
                      <a:pt x="679323" y="289559"/>
                    </a:lnTo>
                    <a:lnTo>
                      <a:pt x="0" y="289559"/>
                    </a:lnTo>
                    <a:lnTo>
                      <a:pt x="14636" y="251311"/>
                    </a:lnTo>
                    <a:lnTo>
                      <a:pt x="57306" y="214574"/>
                    </a:lnTo>
                    <a:lnTo>
                      <a:pt x="100411" y="191079"/>
                    </a:lnTo>
                    <a:lnTo>
                      <a:pt x="154599" y="168492"/>
                    </a:lnTo>
                    <a:lnTo>
                      <a:pt x="219320" y="146907"/>
                    </a:lnTo>
                    <a:lnTo>
                      <a:pt x="294025" y="126418"/>
                    </a:lnTo>
                    <a:lnTo>
                      <a:pt x="334949" y="116613"/>
                    </a:lnTo>
                    <a:lnTo>
                      <a:pt x="378162" y="107118"/>
                    </a:lnTo>
                    <a:lnTo>
                      <a:pt x="423596" y="97944"/>
                    </a:lnTo>
                    <a:lnTo>
                      <a:pt x="471182" y="89102"/>
                    </a:lnTo>
                    <a:lnTo>
                      <a:pt x="520850" y="80605"/>
                    </a:lnTo>
                    <a:lnTo>
                      <a:pt x="572533" y="72465"/>
                    </a:lnTo>
                    <a:lnTo>
                      <a:pt x="626162" y="64693"/>
                    </a:lnTo>
                    <a:lnTo>
                      <a:pt x="681667" y="57300"/>
                    </a:lnTo>
                    <a:lnTo>
                      <a:pt x="738979" y="50299"/>
                    </a:lnTo>
                    <a:lnTo>
                      <a:pt x="798031" y="43702"/>
                    </a:lnTo>
                    <a:lnTo>
                      <a:pt x="858753" y="37519"/>
                    </a:lnTo>
                    <a:lnTo>
                      <a:pt x="921077" y="31764"/>
                    </a:lnTo>
                    <a:lnTo>
                      <a:pt x="984933" y="26447"/>
                    </a:lnTo>
                    <a:lnTo>
                      <a:pt x="1050253" y="21581"/>
                    </a:lnTo>
                    <a:lnTo>
                      <a:pt x="1116968" y="17177"/>
                    </a:lnTo>
                    <a:lnTo>
                      <a:pt x="1185009" y="13247"/>
                    </a:lnTo>
                    <a:lnTo>
                      <a:pt x="1254308" y="9803"/>
                    </a:lnTo>
                    <a:lnTo>
                      <a:pt x="1324796" y="6857"/>
                    </a:lnTo>
                    <a:lnTo>
                      <a:pt x="1396403" y="4419"/>
                    </a:lnTo>
                    <a:lnTo>
                      <a:pt x="1469061" y="2503"/>
                    </a:lnTo>
                    <a:lnTo>
                      <a:pt x="1542702" y="1120"/>
                    </a:lnTo>
                    <a:lnTo>
                      <a:pt x="1617257" y="282"/>
                    </a:lnTo>
                    <a:lnTo>
                      <a:pt x="1692656" y="0"/>
                    </a:lnTo>
                    <a:lnTo>
                      <a:pt x="2371979" y="0"/>
                    </a:lnTo>
                    <a:lnTo>
                      <a:pt x="2438998" y="225"/>
                    </a:lnTo>
                    <a:lnTo>
                      <a:pt x="2505501" y="896"/>
                    </a:lnTo>
                    <a:lnTo>
                      <a:pt x="2571429" y="2007"/>
                    </a:lnTo>
                    <a:lnTo>
                      <a:pt x="2636722" y="3549"/>
                    </a:lnTo>
                    <a:lnTo>
                      <a:pt x="2701321" y="5516"/>
                    </a:lnTo>
                    <a:lnTo>
                      <a:pt x="2765168" y="7900"/>
                    </a:lnTo>
                    <a:lnTo>
                      <a:pt x="2828204" y="10694"/>
                    </a:lnTo>
                    <a:lnTo>
                      <a:pt x="2890369" y="13892"/>
                    </a:lnTo>
                    <a:lnTo>
                      <a:pt x="2951604" y="17486"/>
                    </a:lnTo>
                    <a:lnTo>
                      <a:pt x="3011851" y="21469"/>
                    </a:lnTo>
                    <a:lnTo>
                      <a:pt x="3071051" y="25833"/>
                    </a:lnTo>
                    <a:lnTo>
                      <a:pt x="3129145" y="30573"/>
                    </a:lnTo>
                    <a:lnTo>
                      <a:pt x="3186073" y="35679"/>
                    </a:lnTo>
                    <a:lnTo>
                      <a:pt x="3241776" y="41146"/>
                    </a:lnTo>
                    <a:lnTo>
                      <a:pt x="3296197" y="46967"/>
                    </a:lnTo>
                    <a:lnTo>
                      <a:pt x="3349275" y="53133"/>
                    </a:lnTo>
                    <a:lnTo>
                      <a:pt x="3400952" y="59639"/>
                    </a:lnTo>
                    <a:lnTo>
                      <a:pt x="3451169" y="66476"/>
                    </a:lnTo>
                    <a:lnTo>
                      <a:pt x="3499867" y="73638"/>
                    </a:lnTo>
                    <a:lnTo>
                      <a:pt x="3546986" y="81117"/>
                    </a:lnTo>
                    <a:lnTo>
                      <a:pt x="3592469" y="88907"/>
                    </a:lnTo>
                    <a:lnTo>
                      <a:pt x="3636255" y="97000"/>
                    </a:lnTo>
                    <a:lnTo>
                      <a:pt x="3678287" y="105389"/>
                    </a:lnTo>
                    <a:lnTo>
                      <a:pt x="3718504" y="114067"/>
                    </a:lnTo>
                    <a:lnTo>
                      <a:pt x="3756848" y="123027"/>
                    </a:lnTo>
                    <a:lnTo>
                      <a:pt x="3827682" y="141764"/>
                    </a:lnTo>
                    <a:lnTo>
                      <a:pt x="3890316" y="161543"/>
                    </a:lnTo>
                    <a:lnTo>
                      <a:pt x="3944278" y="182306"/>
                    </a:lnTo>
                    <a:lnTo>
                      <a:pt x="3967861" y="193039"/>
                    </a:lnTo>
                    <a:lnTo>
                      <a:pt x="4307586" y="193039"/>
                    </a:lnTo>
                    <a:lnTo>
                      <a:pt x="3725037" y="289559"/>
                    </a:lnTo>
                    <a:lnTo>
                      <a:pt x="2948813" y="193039"/>
                    </a:lnTo>
                    <a:lnTo>
                      <a:pt x="3288538" y="193039"/>
                    </a:lnTo>
                    <a:lnTo>
                      <a:pt x="3264955" y="182306"/>
                    </a:lnTo>
                    <a:lnTo>
                      <a:pt x="3210990" y="161543"/>
                    </a:lnTo>
                    <a:lnTo>
                      <a:pt x="3148351" y="141764"/>
                    </a:lnTo>
                    <a:lnTo>
                      <a:pt x="3077511" y="123027"/>
                    </a:lnTo>
                    <a:lnTo>
                      <a:pt x="3039163" y="114067"/>
                    </a:lnTo>
                    <a:lnTo>
                      <a:pt x="2998942" y="105389"/>
                    </a:lnTo>
                    <a:lnTo>
                      <a:pt x="2956907" y="97000"/>
                    </a:lnTo>
                    <a:lnTo>
                      <a:pt x="2913116" y="88907"/>
                    </a:lnTo>
                    <a:lnTo>
                      <a:pt x="2867630" y="81117"/>
                    </a:lnTo>
                    <a:lnTo>
                      <a:pt x="2820507" y="73638"/>
                    </a:lnTo>
                    <a:lnTo>
                      <a:pt x="2771805" y="66476"/>
                    </a:lnTo>
                    <a:lnTo>
                      <a:pt x="2721585" y="59639"/>
                    </a:lnTo>
                    <a:lnTo>
                      <a:pt x="2669905" y="53133"/>
                    </a:lnTo>
                    <a:lnTo>
                      <a:pt x="2616824" y="46967"/>
                    </a:lnTo>
                    <a:lnTo>
                      <a:pt x="2562401" y="41146"/>
                    </a:lnTo>
                    <a:lnTo>
                      <a:pt x="2506695" y="35679"/>
                    </a:lnTo>
                    <a:lnTo>
                      <a:pt x="2449766" y="30573"/>
                    </a:lnTo>
                    <a:lnTo>
                      <a:pt x="2391672" y="25833"/>
                    </a:lnTo>
                    <a:lnTo>
                      <a:pt x="2332472" y="21469"/>
                    </a:lnTo>
                    <a:lnTo>
                      <a:pt x="2272226" y="17486"/>
                    </a:lnTo>
                    <a:lnTo>
                      <a:pt x="2210992" y="13892"/>
                    </a:lnTo>
                    <a:lnTo>
                      <a:pt x="2148830" y="10694"/>
                    </a:lnTo>
                    <a:lnTo>
                      <a:pt x="2085798" y="7900"/>
                    </a:lnTo>
                    <a:lnTo>
                      <a:pt x="2021956" y="5516"/>
                    </a:lnTo>
                    <a:lnTo>
                      <a:pt x="1957362" y="3549"/>
                    </a:lnTo>
                    <a:lnTo>
                      <a:pt x="1892077" y="2007"/>
                    </a:lnTo>
                    <a:lnTo>
                      <a:pt x="1826157" y="896"/>
                    </a:lnTo>
                    <a:lnTo>
                      <a:pt x="1759664" y="225"/>
                    </a:lnTo>
                    <a:lnTo>
                      <a:pt x="1692656"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55" name="Google Shape;255;p35"/>
              <p:cNvSpPr/>
              <p:nvPr/>
            </p:nvSpPr>
            <p:spPr>
              <a:xfrm>
                <a:off x="3497452" y="1841626"/>
                <a:ext cx="4984115" cy="360680"/>
              </a:xfrm>
              <a:custGeom>
                <a:avLst/>
                <a:gdLst/>
                <a:ahLst/>
                <a:cxnLst/>
                <a:rect l="l" t="t" r="r" b="b"/>
                <a:pathLst>
                  <a:path w="4984115" h="360680" extrusionOk="0">
                    <a:moveTo>
                      <a:pt x="2631948" y="7238"/>
                    </a:moveTo>
                    <a:lnTo>
                      <a:pt x="2562679" y="10089"/>
                    </a:lnTo>
                    <a:lnTo>
                      <a:pt x="2494326" y="13382"/>
                    </a:lnTo>
                    <a:lnTo>
                      <a:pt x="2426939" y="17108"/>
                    </a:lnTo>
                    <a:lnTo>
                      <a:pt x="2360567" y="21260"/>
                    </a:lnTo>
                    <a:lnTo>
                      <a:pt x="2295260" y="25829"/>
                    </a:lnTo>
                    <a:lnTo>
                      <a:pt x="2231067" y="30809"/>
                    </a:lnTo>
                    <a:lnTo>
                      <a:pt x="2168038" y="36190"/>
                    </a:lnTo>
                    <a:lnTo>
                      <a:pt x="2106223" y="41966"/>
                    </a:lnTo>
                    <a:lnTo>
                      <a:pt x="2045672" y="48127"/>
                    </a:lnTo>
                    <a:lnTo>
                      <a:pt x="1986433" y="54667"/>
                    </a:lnTo>
                    <a:lnTo>
                      <a:pt x="1928557" y="61578"/>
                    </a:lnTo>
                    <a:lnTo>
                      <a:pt x="1872093" y="68850"/>
                    </a:lnTo>
                    <a:lnTo>
                      <a:pt x="1817092" y="76478"/>
                    </a:lnTo>
                    <a:lnTo>
                      <a:pt x="1763602" y="84452"/>
                    </a:lnTo>
                    <a:lnTo>
                      <a:pt x="1711673" y="92764"/>
                    </a:lnTo>
                    <a:lnTo>
                      <a:pt x="1661355" y="101408"/>
                    </a:lnTo>
                    <a:lnTo>
                      <a:pt x="1612697" y="110374"/>
                    </a:lnTo>
                    <a:lnTo>
                      <a:pt x="1565750" y="119656"/>
                    </a:lnTo>
                    <a:lnTo>
                      <a:pt x="1520562" y="129244"/>
                    </a:lnTo>
                    <a:lnTo>
                      <a:pt x="1477184" y="139132"/>
                    </a:lnTo>
                    <a:lnTo>
                      <a:pt x="1435666" y="149311"/>
                    </a:lnTo>
                    <a:lnTo>
                      <a:pt x="1396056" y="159774"/>
                    </a:lnTo>
                    <a:lnTo>
                      <a:pt x="1358404" y="170512"/>
                    </a:lnTo>
                    <a:lnTo>
                      <a:pt x="1289174" y="192783"/>
                    </a:lnTo>
                    <a:lnTo>
                      <a:pt x="1228374" y="216061"/>
                    </a:lnTo>
                    <a:lnTo>
                      <a:pt x="1176401" y="240284"/>
                    </a:lnTo>
                    <a:lnTo>
                      <a:pt x="1568577" y="240284"/>
                    </a:lnTo>
                    <a:lnTo>
                      <a:pt x="672211" y="360299"/>
                    </a:lnTo>
                    <a:lnTo>
                      <a:pt x="0" y="240284"/>
                    </a:lnTo>
                    <a:lnTo>
                      <a:pt x="392175" y="240284"/>
                    </a:lnTo>
                    <a:lnTo>
                      <a:pt x="415632" y="228712"/>
                    </a:lnTo>
                    <a:lnTo>
                      <a:pt x="468461" y="206220"/>
                    </a:lnTo>
                    <a:lnTo>
                      <a:pt x="528883" y="184634"/>
                    </a:lnTo>
                    <a:lnTo>
                      <a:pt x="596546" y="164000"/>
                    </a:lnTo>
                    <a:lnTo>
                      <a:pt x="671095" y="144364"/>
                    </a:lnTo>
                    <a:lnTo>
                      <a:pt x="710841" y="134934"/>
                    </a:lnTo>
                    <a:lnTo>
                      <a:pt x="752177" y="125772"/>
                    </a:lnTo>
                    <a:lnTo>
                      <a:pt x="795057" y="116881"/>
                    </a:lnTo>
                    <a:lnTo>
                      <a:pt x="839437" y="108270"/>
                    </a:lnTo>
                    <a:lnTo>
                      <a:pt x="885274" y="99942"/>
                    </a:lnTo>
                    <a:lnTo>
                      <a:pt x="932523" y="91904"/>
                    </a:lnTo>
                    <a:lnTo>
                      <a:pt x="981140" y="84161"/>
                    </a:lnTo>
                    <a:lnTo>
                      <a:pt x="1031080" y="76720"/>
                    </a:lnTo>
                    <a:lnTo>
                      <a:pt x="1082300" y="69585"/>
                    </a:lnTo>
                    <a:lnTo>
                      <a:pt x="1134755" y="62763"/>
                    </a:lnTo>
                    <a:lnTo>
                      <a:pt x="1188402" y="56260"/>
                    </a:lnTo>
                    <a:lnTo>
                      <a:pt x="1243195" y="50081"/>
                    </a:lnTo>
                    <a:lnTo>
                      <a:pt x="1299090" y="44232"/>
                    </a:lnTo>
                    <a:lnTo>
                      <a:pt x="1356044" y="38719"/>
                    </a:lnTo>
                    <a:lnTo>
                      <a:pt x="1414012" y="33547"/>
                    </a:lnTo>
                    <a:lnTo>
                      <a:pt x="1472950" y="28722"/>
                    </a:lnTo>
                    <a:lnTo>
                      <a:pt x="1532814" y="24250"/>
                    </a:lnTo>
                    <a:lnTo>
                      <a:pt x="1593560" y="20137"/>
                    </a:lnTo>
                    <a:lnTo>
                      <a:pt x="1655142" y="16389"/>
                    </a:lnTo>
                    <a:lnTo>
                      <a:pt x="1717518" y="13010"/>
                    </a:lnTo>
                    <a:lnTo>
                      <a:pt x="1780643" y="10008"/>
                    </a:lnTo>
                    <a:lnTo>
                      <a:pt x="1844472" y="7387"/>
                    </a:lnTo>
                    <a:lnTo>
                      <a:pt x="1908962" y="5154"/>
                    </a:lnTo>
                    <a:lnTo>
                      <a:pt x="1974069" y="3313"/>
                    </a:lnTo>
                    <a:lnTo>
                      <a:pt x="2039747" y="1872"/>
                    </a:lnTo>
                    <a:lnTo>
                      <a:pt x="2105953" y="836"/>
                    </a:lnTo>
                    <a:lnTo>
                      <a:pt x="2172642" y="209"/>
                    </a:lnTo>
                    <a:lnTo>
                      <a:pt x="2239772" y="0"/>
                    </a:lnTo>
                    <a:lnTo>
                      <a:pt x="3023997" y="0"/>
                    </a:lnTo>
                    <a:lnTo>
                      <a:pt x="3099164" y="260"/>
                    </a:lnTo>
                    <a:lnTo>
                      <a:pt x="3173616" y="1034"/>
                    </a:lnTo>
                    <a:lnTo>
                      <a:pt x="3247302" y="2313"/>
                    </a:lnTo>
                    <a:lnTo>
                      <a:pt x="3320170" y="4087"/>
                    </a:lnTo>
                    <a:lnTo>
                      <a:pt x="3392169" y="6348"/>
                    </a:lnTo>
                    <a:lnTo>
                      <a:pt x="3463250" y="9085"/>
                    </a:lnTo>
                    <a:lnTo>
                      <a:pt x="3533362" y="12289"/>
                    </a:lnTo>
                    <a:lnTo>
                      <a:pt x="3602453" y="15952"/>
                    </a:lnTo>
                    <a:lnTo>
                      <a:pt x="3670473" y="20064"/>
                    </a:lnTo>
                    <a:lnTo>
                      <a:pt x="3737371" y="24615"/>
                    </a:lnTo>
                    <a:lnTo>
                      <a:pt x="3803097" y="29596"/>
                    </a:lnTo>
                    <a:lnTo>
                      <a:pt x="3867600" y="34998"/>
                    </a:lnTo>
                    <a:lnTo>
                      <a:pt x="3930828" y="40811"/>
                    </a:lnTo>
                    <a:lnTo>
                      <a:pt x="3992732" y="47027"/>
                    </a:lnTo>
                    <a:lnTo>
                      <a:pt x="4053260" y="53635"/>
                    </a:lnTo>
                    <a:lnTo>
                      <a:pt x="4112362" y="60627"/>
                    </a:lnTo>
                    <a:lnTo>
                      <a:pt x="4169987" y="67993"/>
                    </a:lnTo>
                    <a:lnTo>
                      <a:pt x="4226084" y="75724"/>
                    </a:lnTo>
                    <a:lnTo>
                      <a:pt x="4280603" y="83810"/>
                    </a:lnTo>
                    <a:lnTo>
                      <a:pt x="4333493" y="92243"/>
                    </a:lnTo>
                    <a:lnTo>
                      <a:pt x="4384703" y="101012"/>
                    </a:lnTo>
                    <a:lnTo>
                      <a:pt x="4434182" y="110110"/>
                    </a:lnTo>
                    <a:lnTo>
                      <a:pt x="4481880" y="119525"/>
                    </a:lnTo>
                    <a:lnTo>
                      <a:pt x="4527745" y="129249"/>
                    </a:lnTo>
                    <a:lnTo>
                      <a:pt x="4571728" y="139273"/>
                    </a:lnTo>
                    <a:lnTo>
                      <a:pt x="4613777" y="149587"/>
                    </a:lnTo>
                    <a:lnTo>
                      <a:pt x="4653842" y="160182"/>
                    </a:lnTo>
                    <a:lnTo>
                      <a:pt x="4691872" y="171049"/>
                    </a:lnTo>
                    <a:lnTo>
                      <a:pt x="4761623" y="193559"/>
                    </a:lnTo>
                    <a:lnTo>
                      <a:pt x="4822625" y="217044"/>
                    </a:lnTo>
                    <a:lnTo>
                      <a:pt x="4874472" y="241430"/>
                    </a:lnTo>
                    <a:lnTo>
                      <a:pt x="4916758" y="266640"/>
                    </a:lnTo>
                    <a:lnTo>
                      <a:pt x="4949077" y="292601"/>
                    </a:lnTo>
                    <a:lnTo>
                      <a:pt x="4977980" y="332787"/>
                    </a:lnTo>
                    <a:lnTo>
                      <a:pt x="4983607" y="360299"/>
                    </a:lnTo>
                    <a:lnTo>
                      <a:pt x="4199382" y="360299"/>
                    </a:lnTo>
                    <a:lnTo>
                      <a:pt x="4197967" y="346477"/>
                    </a:lnTo>
                    <a:lnTo>
                      <a:pt x="4193755" y="332787"/>
                    </a:lnTo>
                    <a:lnTo>
                      <a:pt x="4164852" y="292601"/>
                    </a:lnTo>
                    <a:lnTo>
                      <a:pt x="4132533" y="266640"/>
                    </a:lnTo>
                    <a:lnTo>
                      <a:pt x="4090247" y="241430"/>
                    </a:lnTo>
                    <a:lnTo>
                      <a:pt x="4038400" y="217044"/>
                    </a:lnTo>
                    <a:lnTo>
                      <a:pt x="3977398" y="193559"/>
                    </a:lnTo>
                    <a:lnTo>
                      <a:pt x="3907647" y="171049"/>
                    </a:lnTo>
                    <a:lnTo>
                      <a:pt x="3869617" y="160182"/>
                    </a:lnTo>
                    <a:lnTo>
                      <a:pt x="3829552" y="149587"/>
                    </a:lnTo>
                    <a:lnTo>
                      <a:pt x="3787503" y="139273"/>
                    </a:lnTo>
                    <a:lnTo>
                      <a:pt x="3743520" y="129249"/>
                    </a:lnTo>
                    <a:lnTo>
                      <a:pt x="3697655" y="119525"/>
                    </a:lnTo>
                    <a:lnTo>
                      <a:pt x="3649957" y="110110"/>
                    </a:lnTo>
                    <a:lnTo>
                      <a:pt x="3600478" y="101012"/>
                    </a:lnTo>
                    <a:lnTo>
                      <a:pt x="3549268" y="92243"/>
                    </a:lnTo>
                    <a:lnTo>
                      <a:pt x="3496378" y="83810"/>
                    </a:lnTo>
                    <a:lnTo>
                      <a:pt x="3441859" y="75724"/>
                    </a:lnTo>
                    <a:lnTo>
                      <a:pt x="3385762" y="67993"/>
                    </a:lnTo>
                    <a:lnTo>
                      <a:pt x="3328137" y="60627"/>
                    </a:lnTo>
                    <a:lnTo>
                      <a:pt x="3269035" y="53635"/>
                    </a:lnTo>
                    <a:lnTo>
                      <a:pt x="3208507" y="47027"/>
                    </a:lnTo>
                    <a:lnTo>
                      <a:pt x="3146603" y="40811"/>
                    </a:lnTo>
                    <a:lnTo>
                      <a:pt x="3083375" y="34998"/>
                    </a:lnTo>
                    <a:lnTo>
                      <a:pt x="3018872" y="29596"/>
                    </a:lnTo>
                    <a:lnTo>
                      <a:pt x="2953146" y="24615"/>
                    </a:lnTo>
                    <a:lnTo>
                      <a:pt x="2886248" y="20064"/>
                    </a:lnTo>
                    <a:lnTo>
                      <a:pt x="2818228" y="15952"/>
                    </a:lnTo>
                    <a:lnTo>
                      <a:pt x="2749137" y="12289"/>
                    </a:lnTo>
                    <a:lnTo>
                      <a:pt x="2679025" y="9085"/>
                    </a:lnTo>
                    <a:lnTo>
                      <a:pt x="2607944" y="6348"/>
                    </a:lnTo>
                    <a:lnTo>
                      <a:pt x="2535945" y="4087"/>
                    </a:lnTo>
                    <a:lnTo>
                      <a:pt x="2463077" y="2313"/>
                    </a:lnTo>
                    <a:lnTo>
                      <a:pt x="2389391" y="1034"/>
                    </a:lnTo>
                    <a:lnTo>
                      <a:pt x="2314939" y="260"/>
                    </a:lnTo>
                    <a:lnTo>
                      <a:pt x="2239772"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grpSp>
        <p:sp>
          <p:nvSpPr>
            <p:cNvPr id="256" name="Google Shape;256;p35"/>
            <p:cNvSpPr txBox="1"/>
            <p:nvPr/>
          </p:nvSpPr>
          <p:spPr>
            <a:xfrm>
              <a:off x="3600575" y="5946650"/>
              <a:ext cx="5379600" cy="259200"/>
            </a:xfrm>
            <a:prstGeom prst="rect">
              <a:avLst/>
            </a:prstGeom>
            <a:noFill/>
            <a:ln>
              <a:noFill/>
            </a:ln>
          </p:spPr>
          <p:txBody>
            <a:bodyPr spcFirstLastPara="1" wrap="square" lIns="0" tIns="12700" rIns="0" bIns="0" anchor="t" anchorCtr="0">
              <a:spAutoFit/>
            </a:bodyPr>
            <a:lstStyle/>
            <a:p>
              <a:pPr marL="12700" lvl="0" algn="ctr"/>
              <a:r>
                <a:rPr lang="el-GR" sz="1600" b="1" dirty="0">
                  <a:latin typeface="Calibri"/>
                  <a:ea typeface="Calibri"/>
                  <a:cs typeface="Calibri"/>
                  <a:sym typeface="Calibri"/>
                </a:rPr>
                <a:t>Πιθανή ανατροφοδότηση που μεταδίδεται στον δέκτη</a:t>
              </a:r>
              <a:endParaRPr sz="1600" dirty="0">
                <a:latin typeface="Calibri"/>
                <a:ea typeface="Calibri"/>
                <a:cs typeface="Calibri"/>
                <a:sym typeface="Calibri"/>
              </a:endParaRPr>
            </a:p>
          </p:txBody>
        </p:sp>
        <p:sp>
          <p:nvSpPr>
            <p:cNvPr id="257" name="Google Shape;257;p35"/>
            <p:cNvSpPr txBox="1"/>
            <p:nvPr/>
          </p:nvSpPr>
          <p:spPr>
            <a:xfrm>
              <a:off x="4599493" y="1539766"/>
              <a:ext cx="3381764" cy="258389"/>
            </a:xfrm>
            <a:prstGeom prst="rect">
              <a:avLst/>
            </a:prstGeom>
            <a:noFill/>
            <a:ln>
              <a:noFill/>
            </a:ln>
          </p:spPr>
          <p:txBody>
            <a:bodyPr spcFirstLastPara="1" wrap="square" lIns="0" tIns="12050" rIns="0" bIns="0" anchor="t" anchorCtr="0">
              <a:spAutoFit/>
            </a:bodyPr>
            <a:lstStyle/>
            <a:p>
              <a:pPr marL="12700" lvl="0" algn="ctr"/>
              <a:r>
                <a:rPr lang="el-GR" sz="1600" b="1" dirty="0">
                  <a:latin typeface="Calibri"/>
                  <a:ea typeface="Calibri"/>
                  <a:cs typeface="Calibri"/>
                  <a:sym typeface="Calibri"/>
                </a:rPr>
                <a:t>Ανατροφοδότηση προς τον αποστολέα</a:t>
              </a:r>
              <a:endParaRPr sz="1600" b="1" dirty="0">
                <a:latin typeface="Calibri"/>
                <a:ea typeface="Calibri"/>
                <a:cs typeface="Calibri"/>
                <a:sym typeface="Calibri"/>
              </a:endParaRPr>
            </a:p>
          </p:txBody>
        </p:sp>
      </p:grpSp>
      <p:sp>
        <p:nvSpPr>
          <p:cNvPr id="258" name="Google Shape;258;p35"/>
          <p:cNvSpPr/>
          <p:nvPr/>
        </p:nvSpPr>
        <p:spPr>
          <a:xfrm>
            <a:off x="1051000" y="3055250"/>
            <a:ext cx="1600314" cy="1362300"/>
          </a:xfrm>
          <a:prstGeom prst="rightArrow">
            <a:avLst>
              <a:gd name="adj1" fmla="val 50000"/>
              <a:gd name="adj2" fmla="val 50000"/>
            </a:avLst>
          </a:prstGeom>
          <a:solidFill>
            <a:schemeClr val="accent6"/>
          </a:solidFill>
          <a:ln w="9525" cap="flat" cmpd="sng">
            <a:solidFill>
              <a:srgbClr val="040C28"/>
            </a:solidFill>
            <a:prstDash val="solid"/>
            <a:round/>
            <a:headEnd type="none" w="sm" len="sm"/>
            <a:tailEnd type="none" w="sm" len="sm"/>
          </a:ln>
        </p:spPr>
        <p:txBody>
          <a:bodyPr spcFirstLastPara="1" wrap="square" lIns="91425" tIns="91425" rIns="91425" bIns="91425" anchor="ctr" anchorCtr="0">
            <a:noAutofit/>
          </a:bodyPr>
          <a:lstStyle/>
          <a:p>
            <a:pPr lvl="0" algn="ctr"/>
            <a:r>
              <a:rPr lang="el-GR" sz="1600" dirty="0"/>
              <a:t>Εσωτερικοί παράγοντες</a:t>
            </a:r>
            <a:endParaRPr sz="1600" dirty="0"/>
          </a:p>
        </p:txBody>
      </p:sp>
      <p:sp>
        <p:nvSpPr>
          <p:cNvPr id="259" name="Google Shape;259;p35"/>
          <p:cNvSpPr/>
          <p:nvPr/>
        </p:nvSpPr>
        <p:spPr>
          <a:xfrm flipH="1">
            <a:off x="9833262" y="3055250"/>
            <a:ext cx="1600313" cy="1362300"/>
          </a:xfrm>
          <a:prstGeom prst="rightArrow">
            <a:avLst>
              <a:gd name="adj1" fmla="val 50000"/>
              <a:gd name="adj2" fmla="val 50000"/>
            </a:avLst>
          </a:prstGeom>
          <a:solidFill>
            <a:schemeClr val="accent6"/>
          </a:solidFill>
          <a:ln w="9525" cap="flat" cmpd="sng">
            <a:solidFill>
              <a:srgbClr val="040C28"/>
            </a:solidFill>
            <a:prstDash val="solid"/>
            <a:round/>
            <a:headEnd type="none" w="sm" len="sm"/>
            <a:tailEnd type="none" w="sm" len="sm"/>
          </a:ln>
        </p:spPr>
        <p:txBody>
          <a:bodyPr spcFirstLastPara="1" wrap="square" lIns="91425" tIns="91425" rIns="91425" bIns="91425" anchor="ctr" anchorCtr="0">
            <a:noAutofit/>
          </a:bodyPr>
          <a:lstStyle/>
          <a:p>
            <a:pPr lvl="0" algn="ctr"/>
            <a:r>
              <a:rPr lang="el-GR" sz="1600" dirty="0"/>
              <a:t>Εσωτερικοί παράγοντες</a:t>
            </a:r>
            <a:endParaRPr sz="1600" dirty="0"/>
          </a:p>
        </p:txBody>
      </p:sp>
      <p:sp>
        <p:nvSpPr>
          <p:cNvPr id="260" name="Google Shape;260;p35"/>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MTH video course">
  <a:themeElements>
    <a:clrScheme name="Simple Light">
      <a:dk1>
        <a:srgbClr val="FF9900"/>
      </a:dk1>
      <a:lt1>
        <a:srgbClr val="DBE2E7"/>
      </a:lt1>
      <a:dk2>
        <a:srgbClr val="5F7D95"/>
      </a:dk2>
      <a:lt2>
        <a:srgbClr val="CD2525"/>
      </a:lt2>
      <a:accent1>
        <a:srgbClr val="FFFFFF"/>
      </a:accent1>
      <a:accent2>
        <a:srgbClr val="FFFFFF"/>
      </a:accent2>
      <a:accent3>
        <a:srgbClr val="FFFFFF"/>
      </a:accent3>
      <a:accent4>
        <a:srgbClr val="FFFFFF"/>
      </a:accent4>
      <a:accent5>
        <a:srgbClr val="FFFFFF"/>
      </a:accent5>
      <a:accent6>
        <a:srgbClr val="FFFFFF"/>
      </a:accent6>
      <a:hlink>
        <a:srgbClr val="CD25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7902</Words>
  <Application>Microsoft Office PowerPoint</Application>
  <PresentationFormat>Egyéni</PresentationFormat>
  <Paragraphs>477</Paragraphs>
  <Slides>63</Slides>
  <Notes>63</Notes>
  <HiddenSlides>0</HiddenSlides>
  <MMClips>0</MMClips>
  <ScaleCrop>false</ScaleCrop>
  <HeadingPairs>
    <vt:vector size="6" baseType="variant">
      <vt:variant>
        <vt:lpstr>Használt betűtípusok</vt:lpstr>
      </vt:variant>
      <vt:variant>
        <vt:i4>6</vt:i4>
      </vt:variant>
      <vt:variant>
        <vt:lpstr>Téma</vt:lpstr>
      </vt:variant>
      <vt:variant>
        <vt:i4>2</vt:i4>
      </vt:variant>
      <vt:variant>
        <vt:lpstr>Diacímek</vt:lpstr>
      </vt:variant>
      <vt:variant>
        <vt:i4>63</vt:i4>
      </vt:variant>
    </vt:vector>
  </HeadingPairs>
  <TitlesOfParts>
    <vt:vector size="71" baseType="lpstr">
      <vt:lpstr>Arial</vt:lpstr>
      <vt:lpstr>Calibri</vt:lpstr>
      <vt:lpstr>Lexend Medium</vt:lpstr>
      <vt:lpstr>Antic</vt:lpstr>
      <vt:lpstr>Lexend</vt:lpstr>
      <vt:lpstr>Rubik</vt:lpstr>
      <vt:lpstr>Simple Light</vt:lpstr>
      <vt:lpstr>TMTH video course</vt:lpstr>
      <vt:lpstr>PowerPoint-bemutató</vt:lpstr>
      <vt:lpstr>Εισαγωγή</vt:lpstr>
      <vt:lpstr>Εισαγωγή</vt:lpstr>
      <vt:lpstr>Περιεχόμενο</vt:lpstr>
      <vt:lpstr>Στόχοι μαθήματος</vt:lpstr>
      <vt:lpstr>Βασικά στοιχεία λεκτικής και μη λεκτικής επικοινωνίας</vt:lpstr>
      <vt:lpstr>Βασικά στοιχεία λεκτικής και μη λεκτικής επικοινωνίας</vt:lpstr>
      <vt:lpstr>Αξιώματα επικοινωνίας</vt:lpstr>
      <vt:lpstr>Σχέδιο επικοινωνίας</vt:lpstr>
      <vt:lpstr>Λεκτική &amp; μη λεκτική επικοινωνία</vt:lpstr>
      <vt:lpstr>Λεκτική &amp; μη λεκτική επικοινωνία</vt:lpstr>
      <vt:lpstr>Μη λεκτική επικοινωνία: Νοηματική γλώσσα</vt:lpstr>
      <vt:lpstr>Δυναμική φωνής: Χρησιμοποιήστε τα τέσσερα ps</vt:lpstr>
      <vt:lpstr>Λεκτική επικοινωνία</vt:lpstr>
      <vt:lpstr>Γραπτός λόγος vs. Ομιλία</vt:lpstr>
      <vt:lpstr>Δομικά στοιχεία για προσβάσιμη επιγραμμική επικοινωνία</vt:lpstr>
      <vt:lpstr>Αρχές αποτελεσματικής επικοινωνίας στην ηλεκτρονική μάθηση</vt:lpstr>
      <vt:lpstr>Αρχές Αποτελεσματικής Επικοινωνίας με Άτομα με Αναπηρία στην Ηλεκτρονική Μάθηση</vt:lpstr>
      <vt:lpstr>Αρχές Αποτελεσματικής Επικοινωνίας με Άτομα με Αναπηρία στην Ηλεκτρονική Μάθηση</vt:lpstr>
      <vt:lpstr>Αρχές Αποτελεσματικής Επικοινωνίας με Άτομα με Αναπηρία στην Ηλεκτρονική Μάθηση</vt:lpstr>
      <vt:lpstr>Τύποι και κατηγορίες διαδικτυακής επικοινωνίας</vt:lpstr>
      <vt:lpstr>Τύποι και κατηγορίες διαδικτυακής επικοινωνίας</vt:lpstr>
      <vt:lpstr>Τύποι και κατηγορίες διαδικτυακής επικοινωνίας</vt:lpstr>
      <vt:lpstr>Τύποι και κατηγορίες διαδικτυακής επικοινωνίας</vt:lpstr>
      <vt:lpstr>Τύποι και κατηγορίες διαδικτυακής επικοινωνίας</vt:lpstr>
      <vt:lpstr>Τύποι και κατηγορίες διαδικτυακής επικοινωνίας</vt:lpstr>
      <vt:lpstr>Τύποι και κατηγορίες διαδικτυακής επικοινωνίας</vt:lpstr>
      <vt:lpstr>Τύποι και κατηγορίες διαδικτυακής επικοινωνίας</vt:lpstr>
      <vt:lpstr>Τύποι και κατηγορίες διαδικτυακής επικοινωνίας</vt:lpstr>
      <vt:lpstr>Πώς μπορούν οι εκπαιδευτές κοινωνικής φροντίδας να χρησιμοποιήσουν τη σύγχρονη και ασύγχρονη μάθηση?</vt:lpstr>
      <vt:lpstr>Πώς μπορούν οι εκπαιδευτές κοινωνικής φροντίδας να χρησιμοποιήσουν τη σύγχρονη και ασύγχρονη μάθηση?</vt:lpstr>
      <vt:lpstr>Ενδυνάμωση μέσω προσβάσιμης διαδικτυακής επικοινωνίας</vt:lpstr>
      <vt:lpstr>Ενδυνάμωση μέσω προσβάσιμης διαδικτυακής επικοινωνίας</vt:lpstr>
      <vt:lpstr>Τεχνικές λεκτικής επικοινωνίας στην ηλεκτρονική εκπαίδευση</vt:lpstr>
      <vt:lpstr>Τεχνικές λεκτικής επικοινωνίας στην ηλεκτρονική εκπαίδευση</vt:lpstr>
      <vt:lpstr>Μελέτες περιπτώσεων: Εφαρμογή τεχνικών λεκτικής επικοινωνίας</vt:lpstr>
      <vt:lpstr>Μελέτες περιπτώσεων: Εφαρμογή τεχνικών λεκτικής επικοινωνίας</vt:lpstr>
      <vt:lpstr>Μελέτες περιπτώσεων: Τεχνικές λεκτικής επικοινωνίας</vt:lpstr>
      <vt:lpstr>Μελέτες περιπτώσεων: Τεχνικές λεκτικής επικοινωνίας</vt:lpstr>
      <vt:lpstr>Δημιουργία προσβάσιμου περιεχομένου: 
3 στρατηγικές για την ένταξη</vt:lpstr>
      <vt:lpstr>Δημιουργία προσβάσιμου περιεχομένου: 3 στρατηγικές για τη συμμετοχικότητα</vt:lpstr>
      <vt:lpstr>Δημιουργία προσβάσιμου περιεχομένου: 3 στρατηγικές για τη συμμετοχικότητα</vt:lpstr>
      <vt:lpstr>Δημιουργία προσβάσιμου περιεχομένου: 3 στρατηγικές για τη συμμετοχικότητα</vt:lpstr>
      <vt:lpstr>Δημιουργία προσβάσιμου περιεχομένου: 3 στρατηγικές για τη συμμετοχικότητα</vt:lpstr>
      <vt:lpstr>Δημιουργία προσβάσιμου περιεχομένου: 3 στρατηγικές για τη συμμετοχικότητα</vt:lpstr>
      <vt:lpstr>Δημιουργία προσβάσιμου περιεχομένου: 3 στρατηγικές για τη συμμετοχικότητα</vt:lpstr>
      <vt:lpstr>Μελέτες περιπτώσεων στην ηλεκτρονική μάθηση χωρίς αποκλεισμούς</vt:lpstr>
      <vt:lpstr>Μελέτες περιπτώσεων στην ηλεκτρονική μάθηση χωρίς αποκλεισμούς</vt:lpstr>
      <vt:lpstr>Μελέτες περιπτώσεων στην ηλεκτρονική μάθηση χωρίς αποκλεισμούς</vt:lpstr>
      <vt:lpstr>Μελέτες περιπτώσεων στην ηλεκτρονική μάθηση χωρίς αποκλεισμούς</vt:lpstr>
      <vt:lpstr>Προσαρμογή τεχνικών λεκτικής επικοινωνίας και επικοινωνίας περιεχομένου για διαδικτυακούς μαθητές με αναπηρίες</vt:lpstr>
      <vt:lpstr>Προσαρμογή τεχνικών λεκτικής επικοινωνίας και επικοινωνίας περιεχομένου για διαδικτυακούς μαθητές με αναπηρίες:</vt:lpstr>
      <vt:lpstr>Προσαρμογή τεχνικών λεκτικής επικοινωνίας και επικοινωνίας περιεχομένου για διαδικτυακούς μαθητές με αναπηρίες:</vt:lpstr>
      <vt:lpstr>Προσαρμογή τεχνικών λεκτικής επικοινωνίας και επικοινωνίας περιεχομένου για διαδικτυακούς μαθητές με αναπηρίες:</vt:lpstr>
      <vt:lpstr>Προσαρμογή τεχνικών λεκτικής επικοινωνίας και επικοινωνίας περιεχομένου για διαδικτυακούς μαθητές με αναπηρίες:</vt:lpstr>
      <vt:lpstr>Συμβουλές για αποτελεσματική διαδικτυακή επικοινωνία</vt:lpstr>
      <vt:lpstr>Συμπέρασμα</vt:lpstr>
      <vt:lpstr>Συμπέρασμα</vt:lpstr>
      <vt:lpstr>Συμπέρασμα</vt:lpstr>
      <vt:lpstr>Χρήσιμοι σύνδεσμοι</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Duhonyi Zsuzsanna</dc:creator>
  <cp:lastModifiedBy>Duhonyi Zsuzsanna Eszter</cp:lastModifiedBy>
  <cp:revision>1</cp:revision>
  <dcterms:modified xsi:type="dcterms:W3CDTF">2024-07-31T10:04:35Z</dcterms:modified>
</cp:coreProperties>
</file>